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notesSlides/notesSlide27.xml" ContentType="application/vnd.openxmlformats-officedocument.presentationml.notesSlide+xml"/>
  <Override PartName="/ppt/charts/chart20.xml" ContentType="application/vnd.openxmlformats-officedocument.drawingml.chart+xml"/>
  <Override PartName="/ppt/notesSlides/notesSlide28.xml" ContentType="application/vnd.openxmlformats-officedocument.presentationml.notesSlide+xml"/>
  <Override PartName="/ppt/charts/chart2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2.xml" ContentType="application/vnd.openxmlformats-officedocument.drawingml.chart+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charts/chart24.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5.xml" ContentType="application/vnd.openxmlformats-officedocument.drawingml.chart+xml"/>
  <Override PartName="/ppt/notesSlides/notesSlide35.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Override PartName="/ppt/charts/chart27.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8.xml" ContentType="application/vnd.openxmlformats-officedocument.drawingml.chart+xml"/>
  <Override PartName="/ppt/notesSlides/notesSlide39.xml" ContentType="application/vnd.openxmlformats-officedocument.presentationml.notesSlide+xml"/>
  <Override PartName="/ppt/charts/chart29.xml" ContentType="application/vnd.openxmlformats-officedocument.drawingml.chart+xml"/>
  <Override PartName="/ppt/notesSlides/notesSlide40.xml" ContentType="application/vnd.openxmlformats-officedocument.presentationml.notesSlide+xml"/>
  <Override PartName="/ppt/charts/chart30.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1.xml" ContentType="application/vnd.openxmlformats-officedocument.drawingml.chart+xml"/>
  <Override PartName="/ppt/notesSlides/notesSlide43.xml" ContentType="application/vnd.openxmlformats-officedocument.presentationml.notesSlide+xml"/>
  <Override PartName="/ppt/charts/chart32.xml" ContentType="application/vnd.openxmlformats-officedocument.drawingml.chart+xml"/>
  <Override PartName="/ppt/notesSlides/notesSlide44.xml" ContentType="application/vnd.openxmlformats-officedocument.presentationml.notesSlide+xml"/>
  <Override PartName="/ppt/charts/chart33.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4.xml" ContentType="application/vnd.openxmlformats-officedocument.drawingml.chart+xml"/>
  <Override PartName="/ppt/notesSlides/notesSlide47.xml" ContentType="application/vnd.openxmlformats-officedocument.presentationml.notesSlide+xml"/>
  <Override PartName="/ppt/charts/chart35.xml" ContentType="application/vnd.openxmlformats-officedocument.drawingml.chart+xml"/>
  <Override PartName="/ppt/notesSlides/notesSlide48.xml" ContentType="application/vnd.openxmlformats-officedocument.presentationml.notesSlide+xml"/>
  <Override PartName="/ppt/charts/chart36.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7.xml" ContentType="application/vnd.openxmlformats-officedocument.drawingml.chart+xml"/>
  <Override PartName="/ppt/notesSlides/notesSlide51.xml" ContentType="application/vnd.openxmlformats-officedocument.presentationml.notesSlide+xml"/>
  <Override PartName="/ppt/charts/chart38.xml" ContentType="application/vnd.openxmlformats-officedocument.drawingml.chart+xml"/>
  <Override PartName="/ppt/notesSlides/notesSlide52.xml" ContentType="application/vnd.openxmlformats-officedocument.presentationml.notesSlide+xml"/>
  <Override PartName="/ppt/charts/chart39.xml" ContentType="application/vnd.openxmlformats-officedocument.drawingml.chart+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56"/>
  </p:notesMasterIdLst>
  <p:sldIdLst>
    <p:sldId id="628" r:id="rId3"/>
    <p:sldId id="438" r:id="rId4"/>
    <p:sldId id="439" r:id="rId5"/>
    <p:sldId id="440" r:id="rId6"/>
    <p:sldId id="685" r:id="rId7"/>
    <p:sldId id="441" r:id="rId8"/>
    <p:sldId id="442" r:id="rId9"/>
    <p:sldId id="443" r:id="rId10"/>
    <p:sldId id="686" r:id="rId11"/>
    <p:sldId id="444" r:id="rId12"/>
    <p:sldId id="445" r:id="rId13"/>
    <p:sldId id="446" r:id="rId14"/>
    <p:sldId id="687" r:id="rId15"/>
    <p:sldId id="447" r:id="rId16"/>
    <p:sldId id="448" r:id="rId17"/>
    <p:sldId id="449" r:id="rId18"/>
    <p:sldId id="688" r:id="rId19"/>
    <p:sldId id="450" r:id="rId20"/>
    <p:sldId id="451" r:id="rId21"/>
    <p:sldId id="452" r:id="rId22"/>
    <p:sldId id="689" r:id="rId23"/>
    <p:sldId id="453" r:id="rId24"/>
    <p:sldId id="454" r:id="rId25"/>
    <p:sldId id="455" r:id="rId26"/>
    <p:sldId id="690" r:id="rId27"/>
    <p:sldId id="456" r:id="rId28"/>
    <p:sldId id="457" r:id="rId29"/>
    <p:sldId id="458" r:id="rId30"/>
    <p:sldId id="691" r:id="rId31"/>
    <p:sldId id="459" r:id="rId32"/>
    <p:sldId id="460" r:id="rId33"/>
    <p:sldId id="461" r:id="rId34"/>
    <p:sldId id="692" r:id="rId35"/>
    <p:sldId id="462" r:id="rId36"/>
    <p:sldId id="463" r:id="rId37"/>
    <p:sldId id="464" r:id="rId38"/>
    <p:sldId id="693" r:id="rId39"/>
    <p:sldId id="465" r:id="rId40"/>
    <p:sldId id="466" r:id="rId41"/>
    <p:sldId id="467" r:id="rId42"/>
    <p:sldId id="694" r:id="rId43"/>
    <p:sldId id="468" r:id="rId44"/>
    <p:sldId id="469" r:id="rId45"/>
    <p:sldId id="470" r:id="rId46"/>
    <p:sldId id="695" r:id="rId47"/>
    <p:sldId id="471" r:id="rId48"/>
    <p:sldId id="472" r:id="rId49"/>
    <p:sldId id="473" r:id="rId50"/>
    <p:sldId id="696" r:id="rId51"/>
    <p:sldId id="474" r:id="rId52"/>
    <p:sldId id="475" r:id="rId53"/>
    <p:sldId id="476" r:id="rId54"/>
    <p:sldId id="697"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18472F"/>
    <a:srgbClr val="339966"/>
    <a:srgbClr val="1D4D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353" autoAdjust="0"/>
    <p:restoredTop sz="88226" autoAdjust="0"/>
  </p:normalViewPr>
  <p:slideViewPr>
    <p:cSldViewPr>
      <p:cViewPr varScale="1">
        <p:scale>
          <a:sx n="98" d="100"/>
          <a:sy n="98" d="100"/>
        </p:scale>
        <p:origin x="1836" y="84"/>
      </p:cViewPr>
      <p:guideLst>
        <p:guide orient="horz" pos="2160"/>
        <p:guide pos="2880"/>
      </p:guideLst>
    </p:cSldViewPr>
  </p:slideViewPr>
  <p:notesTextViewPr>
    <p:cViewPr>
      <p:scale>
        <a:sx n="1" d="1"/>
        <a:sy n="1" d="1"/>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notesMaster" Target="notesMasters/notes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1-F385-4DE7-9E88-670AEDF602EC}"/>
              </c:ext>
            </c:extLst>
          </c:dPt>
          <c:dPt>
            <c:idx val="2"/>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3-F385-4DE7-9E88-670AEDF602EC}"/>
              </c:ext>
            </c:extLst>
          </c:dPt>
          <c:dPt>
            <c:idx val="3"/>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5-F385-4DE7-9E88-670AEDF602E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7-F385-4DE7-9E88-670AEDF602E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9-F385-4DE7-9E88-670AEDF602E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B-F385-4DE7-9E88-670AEDF602E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D-F385-4DE7-9E88-670AEDF602EC}"/>
              </c:ext>
            </c:extLst>
          </c:dPt>
          <c:dPt>
            <c:idx val="10"/>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F-F385-4DE7-9E88-670AEDF602EC}"/>
              </c:ext>
            </c:extLst>
          </c:dPt>
          <c:dPt>
            <c:idx val="11"/>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1-F385-4DE7-9E88-670AEDF602EC}"/>
              </c:ext>
            </c:extLst>
          </c:dPt>
          <c:dPt>
            <c:idx val="12"/>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3-F385-4DE7-9E88-670AEDF602EC}"/>
              </c:ext>
            </c:extLst>
          </c:dPt>
          <c:dPt>
            <c:idx val="13"/>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5-F385-4DE7-9E88-670AEDF602EC}"/>
              </c:ext>
            </c:extLst>
          </c:dPt>
          <c:dPt>
            <c:idx val="14"/>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7-F385-4DE7-9E88-670AEDF602EC}"/>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39.5</c:v>
                </c:pt>
                <c:pt idx="2">
                  <c:v>41.4</c:v>
                </c:pt>
                <c:pt idx="3">
                  <c:v>37.7</c:v>
                </c:pt>
                <c:pt idx="5">
                  <c:v>20.4</c:v>
                </c:pt>
                <c:pt idx="6">
                  <c:v>36.2</c:v>
                </c:pt>
                <c:pt idx="7">
                  <c:v>47.3</c:v>
                </c:pt>
                <c:pt idx="8">
                  <c:v>57.3</c:v>
                </c:pt>
                <c:pt idx="10">
                  <c:v>45.8</c:v>
                </c:pt>
                <c:pt idx="11">
                  <c:v>41.1</c:v>
                </c:pt>
                <c:pt idx="12">
                  <c:v>38.6</c:v>
                </c:pt>
              </c:numCache>
            </c:numRef>
          </c:val>
          <c:extLst xmlns:c16r2="http://schemas.microsoft.com/office/drawing/2015/06/chart">
            <c:ext xmlns:c16="http://schemas.microsoft.com/office/drawing/2014/chart" uri="{C3380CC4-5D6E-409C-BE32-E72D297353CC}">
              <c16:uniqueId val="{00000018-F385-4DE7-9E88-670AEDF602EC}"/>
            </c:ext>
          </c:extLst>
        </c:ser>
        <c:dLbls>
          <c:showLegendKey val="0"/>
          <c:showVal val="0"/>
          <c:showCatName val="0"/>
          <c:showSerName val="0"/>
          <c:showPercent val="0"/>
          <c:showBubbleSize val="0"/>
        </c:dLbls>
        <c:gapWidth val="34"/>
        <c:overlap val="100"/>
        <c:axId val="-2141014928"/>
        <c:axId val="-2134796400"/>
      </c:barChart>
      <c:catAx>
        <c:axId val="-214101492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2134796400"/>
        <c:crosses val="autoZero"/>
        <c:auto val="1"/>
        <c:lblAlgn val="ctr"/>
        <c:lblOffset val="100"/>
        <c:noMultiLvlLbl val="0"/>
      </c:catAx>
      <c:valAx>
        <c:axId val="-2134796400"/>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1156766426973"/>
              <c:y val="0.386426305577514"/>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141014928"/>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1-77E1-4A4D-8E04-1BE7F14965CB}"/>
              </c:ext>
            </c:extLst>
          </c:dPt>
          <c:dPt>
            <c:idx val="2"/>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3-77E1-4A4D-8E04-1BE7F14965CB}"/>
              </c:ext>
            </c:extLst>
          </c:dPt>
          <c:dPt>
            <c:idx val="3"/>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5-77E1-4A4D-8E04-1BE7F14965C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7-77E1-4A4D-8E04-1BE7F14965C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9-77E1-4A4D-8E04-1BE7F14965C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B-77E1-4A4D-8E04-1BE7F14965C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D-77E1-4A4D-8E04-1BE7F14965CB}"/>
              </c:ext>
            </c:extLst>
          </c:dPt>
          <c:dPt>
            <c:idx val="10"/>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F-77E1-4A4D-8E04-1BE7F14965CB}"/>
              </c:ext>
            </c:extLst>
          </c:dPt>
          <c:dPt>
            <c:idx val="11"/>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1-77E1-4A4D-8E04-1BE7F14965CB}"/>
              </c:ext>
            </c:extLst>
          </c:dPt>
          <c:dPt>
            <c:idx val="12"/>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3-77E1-4A4D-8E04-1BE7F14965CB}"/>
              </c:ext>
            </c:extLst>
          </c:dPt>
          <c:dPt>
            <c:idx val="13"/>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5-77E1-4A4D-8E04-1BE7F14965CB}"/>
              </c:ext>
            </c:extLst>
          </c:dPt>
          <c:dPt>
            <c:idx val="14"/>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7-77E1-4A4D-8E04-1BE7F14965CB}"/>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28.7</c:v>
                </c:pt>
                <c:pt idx="2">
                  <c:v>28.6</c:v>
                </c:pt>
                <c:pt idx="3">
                  <c:v>28.8</c:v>
                </c:pt>
                <c:pt idx="5">
                  <c:v>12.9</c:v>
                </c:pt>
                <c:pt idx="6">
                  <c:v>24.9</c:v>
                </c:pt>
                <c:pt idx="7">
                  <c:v>35.30000000000001</c:v>
                </c:pt>
                <c:pt idx="8">
                  <c:v>44.3</c:v>
                </c:pt>
                <c:pt idx="10">
                  <c:v>31.3</c:v>
                </c:pt>
                <c:pt idx="11">
                  <c:v>29.2</c:v>
                </c:pt>
                <c:pt idx="12">
                  <c:v>28.8</c:v>
                </c:pt>
              </c:numCache>
            </c:numRef>
          </c:val>
          <c:extLst xmlns:c16r2="http://schemas.microsoft.com/office/drawing/2015/06/chart">
            <c:ext xmlns:c16="http://schemas.microsoft.com/office/drawing/2014/chart" uri="{C3380CC4-5D6E-409C-BE32-E72D297353CC}">
              <c16:uniqueId val="{00000018-77E1-4A4D-8E04-1BE7F14965CB}"/>
            </c:ext>
          </c:extLst>
        </c:ser>
        <c:dLbls>
          <c:showLegendKey val="0"/>
          <c:showVal val="0"/>
          <c:showCatName val="0"/>
          <c:showSerName val="0"/>
          <c:showPercent val="0"/>
          <c:showBubbleSize val="0"/>
        </c:dLbls>
        <c:gapWidth val="34"/>
        <c:overlap val="100"/>
        <c:axId val="-2130808800"/>
        <c:axId val="-2130806016"/>
      </c:barChart>
      <c:catAx>
        <c:axId val="-213080880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2130806016"/>
        <c:crosses val="autoZero"/>
        <c:auto val="1"/>
        <c:lblAlgn val="ctr"/>
        <c:lblOffset val="100"/>
        <c:noMultiLvlLbl val="0"/>
      </c:catAx>
      <c:valAx>
        <c:axId val="-2130806016"/>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1156766426973"/>
              <c:y val="0.386426305577514"/>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130808800"/>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strCache>
            </c:strRef>
          </c:cat>
          <c:val>
            <c:numRef>
              <c:f>Sheet1!$B$2:$B$15</c:f>
              <c:numCache>
                <c:formatCode>General</c:formatCode>
                <c:ptCount val="14"/>
                <c:pt idx="0">
                  <c:v>37.5</c:v>
                </c:pt>
                <c:pt idx="1">
                  <c:v>37.5</c:v>
                </c:pt>
                <c:pt idx="2">
                  <c:v>37.9</c:v>
                </c:pt>
                <c:pt idx="3">
                  <c:v>34.80000000000001</c:v>
                </c:pt>
                <c:pt idx="4">
                  <c:v>36.30000000000001</c:v>
                </c:pt>
                <c:pt idx="5">
                  <c:v>33.4</c:v>
                </c:pt>
                <c:pt idx="6">
                  <c:v>34.30000000000001</c:v>
                </c:pt>
                <c:pt idx="7">
                  <c:v>33.9</c:v>
                </c:pt>
                <c:pt idx="8">
                  <c:v>35.0</c:v>
                </c:pt>
                <c:pt idx="9">
                  <c:v>34.2</c:v>
                </c:pt>
                <c:pt idx="10">
                  <c:v>33.7</c:v>
                </c:pt>
                <c:pt idx="11">
                  <c:v>34.0</c:v>
                </c:pt>
                <c:pt idx="12">
                  <c:v>30.1</c:v>
                </c:pt>
                <c:pt idx="13">
                  <c:v>28.7</c:v>
                </c:pt>
              </c:numCache>
            </c:numRef>
          </c:val>
          <c:smooth val="0"/>
          <c:extLst xmlns:c16r2="http://schemas.microsoft.com/office/drawing/2015/06/chart">
            <c:ext xmlns:c16="http://schemas.microsoft.com/office/drawing/2014/chart" uri="{C3380CC4-5D6E-409C-BE32-E72D297353CC}">
              <c16:uniqueId val="{00000000-948F-4665-A708-0EE86A3576DF}"/>
            </c:ext>
          </c:extLst>
        </c:ser>
        <c:dLbls>
          <c:showLegendKey val="0"/>
          <c:showVal val="0"/>
          <c:showCatName val="0"/>
          <c:showSerName val="0"/>
          <c:showPercent val="0"/>
          <c:showBubbleSize val="0"/>
        </c:dLbls>
        <c:marker val="1"/>
        <c:smooth val="0"/>
        <c:axId val="-2130754784"/>
        <c:axId val="-2130751984"/>
      </c:lineChart>
      <c:catAx>
        <c:axId val="-213075478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2130751984"/>
        <c:crosses val="autoZero"/>
        <c:auto val="1"/>
        <c:lblAlgn val="ctr"/>
        <c:lblOffset val="100"/>
        <c:noMultiLvlLbl val="0"/>
      </c:catAx>
      <c:valAx>
        <c:axId val="-2130751984"/>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3184928082168"/>
              <c:y val="0.399307463649268"/>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2130754784"/>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92393138357705"/>
          <c:y val="0.0363084171770195"/>
          <c:w val="0.814895950506187"/>
          <c:h val="0.854866123505395"/>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Sheet1!$B$2:$C$2</c:f>
              <c:numCache>
                <c:formatCode>0.0</c:formatCode>
                <c:ptCount val="2"/>
                <c:pt idx="0">
                  <c:v>19.2</c:v>
                </c:pt>
                <c:pt idx="1">
                  <c:v>15.4</c:v>
                </c:pt>
              </c:numCache>
            </c:numRef>
          </c:val>
          <c:smooth val="0"/>
          <c:extLst xmlns:c16r2="http://schemas.microsoft.com/office/drawing/2015/06/chart">
            <c:ext xmlns:c16="http://schemas.microsoft.com/office/drawing/2014/chart" uri="{C3380CC4-5D6E-409C-BE32-E72D297353CC}">
              <c16:uniqueId val="{00000000-3C9A-4297-870D-1B0C99B0E501}"/>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Sheet1!$B$3:$C$3</c:f>
              <c:numCache>
                <c:formatCode>0.0</c:formatCode>
                <c:ptCount val="2"/>
                <c:pt idx="0">
                  <c:v>33.5</c:v>
                </c:pt>
                <c:pt idx="1">
                  <c:v>35.6</c:v>
                </c:pt>
              </c:numCache>
            </c:numRef>
          </c:val>
          <c:smooth val="0"/>
          <c:extLst xmlns:c16r2="http://schemas.microsoft.com/office/drawing/2015/06/chart">
            <c:ext xmlns:c16="http://schemas.microsoft.com/office/drawing/2014/chart" uri="{C3380CC4-5D6E-409C-BE32-E72D297353CC}">
              <c16:uniqueId val="{00000001-3C9A-4297-870D-1B0C99B0E501}"/>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r2="http://schemas.microsoft.com/office/drawing/2015/06/chart">
              <c:ext xmlns:c16="http://schemas.microsoft.com/office/drawing/2014/chart" uri="{C3380CC4-5D6E-409C-BE32-E72D297353CC}">
                <c16:uniqueId val="{00000002-3C9A-4297-870D-1B0C99B0E501}"/>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Sheet1!$B$4:$C$4</c:f>
              <c:numCache>
                <c:formatCode>0.0</c:formatCode>
                <c:ptCount val="2"/>
                <c:pt idx="0">
                  <c:v>26.3</c:v>
                </c:pt>
                <c:pt idx="1">
                  <c:v>25.0</c:v>
                </c:pt>
              </c:numCache>
            </c:numRef>
          </c:val>
          <c:smooth val="0"/>
          <c:extLst xmlns:c16r2="http://schemas.microsoft.com/office/drawing/2015/06/chart">
            <c:ext xmlns:c16="http://schemas.microsoft.com/office/drawing/2014/chart" uri="{C3380CC4-5D6E-409C-BE32-E72D297353CC}">
              <c16:uniqueId val="{00000003-3C9A-4297-870D-1B0C99B0E501}"/>
            </c:ext>
          </c:extLst>
        </c:ser>
        <c:dLbls>
          <c:showLegendKey val="0"/>
          <c:showVal val="0"/>
          <c:showCatName val="0"/>
          <c:showSerName val="0"/>
          <c:showPercent val="0"/>
          <c:showBubbleSize val="0"/>
        </c:dLbls>
        <c:hiLowLines>
          <c:spPr>
            <a:ln w="32356">
              <a:solidFill>
                <a:schemeClr val="tx1"/>
              </a:solidFill>
              <a:prstDash val="solid"/>
            </a:ln>
          </c:spPr>
        </c:hiLowLines>
        <c:axId val="-2131349232"/>
        <c:axId val="-2131352400"/>
      </c:stockChart>
      <c:catAx>
        <c:axId val="-2131349232"/>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31352400"/>
        <c:crosses val="autoZero"/>
        <c:auto val="1"/>
        <c:lblAlgn val="ctr"/>
        <c:lblOffset val="100"/>
        <c:tickLblSkip val="1"/>
        <c:tickMarkSkip val="1"/>
        <c:noMultiLvlLbl val="0"/>
      </c:catAx>
      <c:valAx>
        <c:axId val="-2131352400"/>
        <c:scaling>
          <c:orientation val="minMax"/>
          <c:max val="50.0"/>
          <c:min val="0.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0.0164926649793776"/>
              <c:y val="0.389896607976086"/>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31349232"/>
        <c:crosses val="autoZero"/>
        <c:crossBetween val="between"/>
        <c:majorUnit val="10.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1-3ED4-40A1-8132-CDA75AE15DFF}"/>
              </c:ext>
            </c:extLst>
          </c:dPt>
          <c:dPt>
            <c:idx val="2"/>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3-3ED4-40A1-8132-CDA75AE15DFF}"/>
              </c:ext>
            </c:extLst>
          </c:dPt>
          <c:dPt>
            <c:idx val="3"/>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5-3ED4-40A1-8132-CDA75AE15DF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7-3ED4-40A1-8132-CDA75AE15DF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9-3ED4-40A1-8132-CDA75AE15DF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B-3ED4-40A1-8132-CDA75AE15DF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D-3ED4-40A1-8132-CDA75AE15DFF}"/>
              </c:ext>
            </c:extLst>
          </c:dPt>
          <c:dPt>
            <c:idx val="10"/>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F-3ED4-40A1-8132-CDA75AE15DFF}"/>
              </c:ext>
            </c:extLst>
          </c:dPt>
          <c:dPt>
            <c:idx val="11"/>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1-3ED4-40A1-8132-CDA75AE15DFF}"/>
              </c:ext>
            </c:extLst>
          </c:dPt>
          <c:dPt>
            <c:idx val="12"/>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3-3ED4-40A1-8132-CDA75AE15DFF}"/>
              </c:ext>
            </c:extLst>
          </c:dPt>
          <c:dPt>
            <c:idx val="13"/>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5-3ED4-40A1-8132-CDA75AE15DFF}"/>
              </c:ext>
            </c:extLst>
          </c:dPt>
          <c:dPt>
            <c:idx val="14"/>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7-3ED4-40A1-8132-CDA75AE15DFF}"/>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53.8</c:v>
                </c:pt>
                <c:pt idx="2">
                  <c:v>61.3</c:v>
                </c:pt>
                <c:pt idx="3">
                  <c:v>46.9</c:v>
                </c:pt>
                <c:pt idx="5">
                  <c:v>54.5</c:v>
                </c:pt>
                <c:pt idx="6">
                  <c:v>57.8</c:v>
                </c:pt>
                <c:pt idx="7">
                  <c:v>56.3</c:v>
                </c:pt>
                <c:pt idx="8">
                  <c:v>49.9</c:v>
                </c:pt>
                <c:pt idx="10">
                  <c:v>52.1</c:v>
                </c:pt>
                <c:pt idx="11">
                  <c:v>54.9</c:v>
                </c:pt>
                <c:pt idx="12">
                  <c:v>54.1</c:v>
                </c:pt>
              </c:numCache>
            </c:numRef>
          </c:val>
          <c:extLst xmlns:c16r2="http://schemas.microsoft.com/office/drawing/2015/06/chart">
            <c:ext xmlns:c16="http://schemas.microsoft.com/office/drawing/2014/chart" uri="{C3380CC4-5D6E-409C-BE32-E72D297353CC}">
              <c16:uniqueId val="{00000018-3ED4-40A1-8132-CDA75AE15DFF}"/>
            </c:ext>
          </c:extLst>
        </c:ser>
        <c:dLbls>
          <c:showLegendKey val="0"/>
          <c:showVal val="0"/>
          <c:showCatName val="0"/>
          <c:showSerName val="0"/>
          <c:showPercent val="0"/>
          <c:showBubbleSize val="0"/>
        </c:dLbls>
        <c:gapWidth val="34"/>
        <c:overlap val="100"/>
        <c:axId val="-2131419936"/>
        <c:axId val="-2131422736"/>
      </c:barChart>
      <c:catAx>
        <c:axId val="-21314199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2131422736"/>
        <c:crosses val="autoZero"/>
        <c:auto val="1"/>
        <c:lblAlgn val="ctr"/>
        <c:lblOffset val="100"/>
        <c:noMultiLvlLbl val="0"/>
      </c:catAx>
      <c:valAx>
        <c:axId val="-2131422736"/>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1156766426973"/>
              <c:y val="0.386426305577514"/>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131419936"/>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strCache>
            </c:strRef>
          </c:cat>
          <c:val>
            <c:numRef>
              <c:f>Sheet1!$B$2:$B$15</c:f>
              <c:numCache>
                <c:formatCode>General</c:formatCode>
                <c:ptCount val="14"/>
                <c:pt idx="0">
                  <c:v>46.2</c:v>
                </c:pt>
                <c:pt idx="1">
                  <c:v>52.8</c:v>
                </c:pt>
                <c:pt idx="2">
                  <c:v>54.4</c:v>
                </c:pt>
                <c:pt idx="3">
                  <c:v>56.8</c:v>
                </c:pt>
                <c:pt idx="4">
                  <c:v>58.0</c:v>
                </c:pt>
                <c:pt idx="5">
                  <c:v>57.9</c:v>
                </c:pt>
                <c:pt idx="6">
                  <c:v>63.0</c:v>
                </c:pt>
                <c:pt idx="7">
                  <c:v>62.8</c:v>
                </c:pt>
                <c:pt idx="8">
                  <c:v>61.5</c:v>
                </c:pt>
                <c:pt idx="9">
                  <c:v>61.1</c:v>
                </c:pt>
                <c:pt idx="10">
                  <c:v>60.2</c:v>
                </c:pt>
                <c:pt idx="11">
                  <c:v>59.1</c:v>
                </c:pt>
                <c:pt idx="12">
                  <c:v>56.9</c:v>
                </c:pt>
                <c:pt idx="13">
                  <c:v>53.8</c:v>
                </c:pt>
              </c:numCache>
            </c:numRef>
          </c:val>
          <c:smooth val="0"/>
          <c:extLst xmlns:c16r2="http://schemas.microsoft.com/office/drawing/2015/06/chart">
            <c:ext xmlns:c16="http://schemas.microsoft.com/office/drawing/2014/chart" uri="{C3380CC4-5D6E-409C-BE32-E72D297353CC}">
              <c16:uniqueId val="{00000000-5651-44A9-9B27-8C919A2FD62E}"/>
            </c:ext>
          </c:extLst>
        </c:ser>
        <c:dLbls>
          <c:showLegendKey val="0"/>
          <c:showVal val="0"/>
          <c:showCatName val="0"/>
          <c:showSerName val="0"/>
          <c:showPercent val="0"/>
          <c:showBubbleSize val="0"/>
        </c:dLbls>
        <c:marker val="1"/>
        <c:smooth val="0"/>
        <c:axId val="-2131492800"/>
        <c:axId val="-2131495568"/>
      </c:lineChart>
      <c:catAx>
        <c:axId val="-213149280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2131495568"/>
        <c:crosses val="autoZero"/>
        <c:auto val="1"/>
        <c:lblAlgn val="ctr"/>
        <c:lblOffset val="100"/>
        <c:noMultiLvlLbl val="0"/>
      </c:catAx>
      <c:valAx>
        <c:axId val="-2131495568"/>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3184928082168"/>
              <c:y val="0.399307463649268"/>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2131492800"/>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92393138357705"/>
          <c:y val="0.0363084171770195"/>
          <c:w val="0.814895950506187"/>
          <c:h val="0.854866123505395"/>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42.7</c:v>
                </c:pt>
                <c:pt idx="1">
                  <c:v>45.0</c:v>
                </c:pt>
              </c:numCache>
            </c:numRef>
          </c:val>
          <c:smooth val="0"/>
          <c:extLst xmlns:c16r2="http://schemas.microsoft.com/office/drawing/2015/06/chart">
            <c:ext xmlns:c16="http://schemas.microsoft.com/office/drawing/2014/chart" uri="{C3380CC4-5D6E-409C-BE32-E72D297353CC}">
              <c16:uniqueId val="{00000000-DCCF-45E9-A0CF-95742D45D6E6}"/>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65.6</c:v>
                </c:pt>
                <c:pt idx="1">
                  <c:v>64.5</c:v>
                </c:pt>
              </c:numCache>
            </c:numRef>
          </c:val>
          <c:smooth val="0"/>
          <c:extLst xmlns:c16r2="http://schemas.microsoft.com/office/drawing/2015/06/chart">
            <c:ext xmlns:c16="http://schemas.microsoft.com/office/drawing/2014/chart" uri="{C3380CC4-5D6E-409C-BE32-E72D297353CC}">
              <c16:uniqueId val="{00000001-DCCF-45E9-A0CF-95742D45D6E6}"/>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r2="http://schemas.microsoft.com/office/drawing/2015/06/chart">
              <c:ext xmlns:c16="http://schemas.microsoft.com/office/drawing/2014/chart" uri="{C3380CC4-5D6E-409C-BE32-E72D297353CC}">
                <c16:uniqueId val="{00000002-DCCF-45E9-A0CF-95742D45D6E6}"/>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54.4</c:v>
                </c:pt>
                <c:pt idx="1">
                  <c:v>56.3</c:v>
                </c:pt>
              </c:numCache>
            </c:numRef>
          </c:val>
          <c:smooth val="0"/>
          <c:extLst xmlns:c16r2="http://schemas.microsoft.com/office/drawing/2015/06/chart">
            <c:ext xmlns:c16="http://schemas.microsoft.com/office/drawing/2014/chart" uri="{C3380CC4-5D6E-409C-BE32-E72D297353CC}">
              <c16:uniqueId val="{00000003-DCCF-45E9-A0CF-95742D45D6E6}"/>
            </c:ext>
          </c:extLst>
        </c:ser>
        <c:dLbls>
          <c:showLegendKey val="0"/>
          <c:showVal val="0"/>
          <c:showCatName val="0"/>
          <c:showSerName val="0"/>
          <c:showPercent val="0"/>
          <c:showBubbleSize val="0"/>
        </c:dLbls>
        <c:hiLowLines>
          <c:spPr>
            <a:ln w="32356">
              <a:solidFill>
                <a:schemeClr val="tx1"/>
              </a:solidFill>
              <a:prstDash val="solid"/>
            </a:ln>
          </c:spPr>
        </c:hiLowLines>
        <c:axId val="-2131573936"/>
        <c:axId val="-2131577104"/>
      </c:stockChart>
      <c:catAx>
        <c:axId val="-2131573936"/>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31577104"/>
        <c:crosses val="autoZero"/>
        <c:auto val="1"/>
        <c:lblAlgn val="ctr"/>
        <c:lblOffset val="100"/>
        <c:tickLblSkip val="1"/>
        <c:tickMarkSkip val="1"/>
        <c:noMultiLvlLbl val="0"/>
      </c:catAx>
      <c:valAx>
        <c:axId val="-2131577104"/>
        <c:scaling>
          <c:orientation val="minMax"/>
          <c:max val="100.0"/>
          <c:min val="0.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0.0164926649793776"/>
              <c:y val="0.389896607976086"/>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31573936"/>
        <c:crosses val="autoZero"/>
        <c:crossBetween val="between"/>
        <c:majorUnit val="20.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1-73C6-4CDE-A979-E35E94216683}"/>
              </c:ext>
            </c:extLst>
          </c:dPt>
          <c:dPt>
            <c:idx val="2"/>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3-73C6-4CDE-A979-E35E94216683}"/>
              </c:ext>
            </c:extLst>
          </c:dPt>
          <c:dPt>
            <c:idx val="3"/>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5-73C6-4CDE-A979-E35E9421668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7-73C6-4CDE-A979-E35E9421668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9-73C6-4CDE-A979-E35E9421668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B-73C6-4CDE-A979-E35E9421668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D-73C6-4CDE-A979-E35E94216683}"/>
              </c:ext>
            </c:extLst>
          </c:dPt>
          <c:dPt>
            <c:idx val="10"/>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F-73C6-4CDE-A979-E35E94216683}"/>
              </c:ext>
            </c:extLst>
          </c:dPt>
          <c:dPt>
            <c:idx val="11"/>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1-73C6-4CDE-A979-E35E94216683}"/>
              </c:ext>
            </c:extLst>
          </c:dPt>
          <c:dPt>
            <c:idx val="12"/>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3-73C6-4CDE-A979-E35E94216683}"/>
              </c:ext>
            </c:extLst>
          </c:dPt>
          <c:dPt>
            <c:idx val="13"/>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5-73C6-4CDE-A979-E35E94216683}"/>
              </c:ext>
            </c:extLst>
          </c:dPt>
          <c:dPt>
            <c:idx val="14"/>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7-73C6-4CDE-A979-E35E94216683}"/>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20.7</c:v>
                </c:pt>
                <c:pt idx="2">
                  <c:v>19.0</c:v>
                </c:pt>
                <c:pt idx="3">
                  <c:v>22.4</c:v>
                </c:pt>
                <c:pt idx="5">
                  <c:v>8.6</c:v>
                </c:pt>
                <c:pt idx="6">
                  <c:v>17.0</c:v>
                </c:pt>
                <c:pt idx="7">
                  <c:v>20.6</c:v>
                </c:pt>
                <c:pt idx="8">
                  <c:v>27.2</c:v>
                </c:pt>
                <c:pt idx="10">
                  <c:v>13.2</c:v>
                </c:pt>
                <c:pt idx="11">
                  <c:v>12.1</c:v>
                </c:pt>
                <c:pt idx="12">
                  <c:v>27.1</c:v>
                </c:pt>
              </c:numCache>
            </c:numRef>
          </c:val>
          <c:extLst xmlns:c16r2="http://schemas.microsoft.com/office/drawing/2015/06/chart">
            <c:ext xmlns:c16="http://schemas.microsoft.com/office/drawing/2014/chart" uri="{C3380CC4-5D6E-409C-BE32-E72D297353CC}">
              <c16:uniqueId val="{00000018-73C6-4CDE-A979-E35E94216683}"/>
            </c:ext>
          </c:extLst>
        </c:ser>
        <c:dLbls>
          <c:showLegendKey val="0"/>
          <c:showVal val="0"/>
          <c:showCatName val="0"/>
          <c:showSerName val="0"/>
          <c:showPercent val="0"/>
          <c:showBubbleSize val="0"/>
        </c:dLbls>
        <c:gapWidth val="34"/>
        <c:overlap val="100"/>
        <c:axId val="-2131676624"/>
        <c:axId val="-2131679424"/>
      </c:barChart>
      <c:catAx>
        <c:axId val="-213167662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2131679424"/>
        <c:crosses val="autoZero"/>
        <c:auto val="1"/>
        <c:lblAlgn val="ctr"/>
        <c:lblOffset val="100"/>
        <c:noMultiLvlLbl val="0"/>
      </c:catAx>
      <c:valAx>
        <c:axId val="-2131679424"/>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1156766426973"/>
              <c:y val="0.386426305577514"/>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131676624"/>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strCache>
            </c:strRef>
          </c:cat>
          <c:val>
            <c:numRef>
              <c:f>Sheet1!$B$2:$B$15</c:f>
              <c:numCache>
                <c:formatCode>General</c:formatCode>
                <c:ptCount val="14"/>
                <c:pt idx="0">
                  <c:v>20.8</c:v>
                </c:pt>
                <c:pt idx="1">
                  <c:v>18.4</c:v>
                </c:pt>
                <c:pt idx="2">
                  <c:v>17.4</c:v>
                </c:pt>
                <c:pt idx="3">
                  <c:v>16.6</c:v>
                </c:pt>
                <c:pt idx="4">
                  <c:v>16.2</c:v>
                </c:pt>
                <c:pt idx="5">
                  <c:v>18.2</c:v>
                </c:pt>
                <c:pt idx="6">
                  <c:v>17.0</c:v>
                </c:pt>
                <c:pt idx="7">
                  <c:v>17.6</c:v>
                </c:pt>
                <c:pt idx="8">
                  <c:v>16.0</c:v>
                </c:pt>
                <c:pt idx="9">
                  <c:v>19.8</c:v>
                </c:pt>
                <c:pt idx="10">
                  <c:v>18.0</c:v>
                </c:pt>
                <c:pt idx="11">
                  <c:v>19.0</c:v>
                </c:pt>
                <c:pt idx="12">
                  <c:v>18.2</c:v>
                </c:pt>
                <c:pt idx="13">
                  <c:v>20.7</c:v>
                </c:pt>
              </c:numCache>
            </c:numRef>
          </c:val>
          <c:smooth val="0"/>
          <c:extLst xmlns:c16r2="http://schemas.microsoft.com/office/drawing/2015/06/chart">
            <c:ext xmlns:c16="http://schemas.microsoft.com/office/drawing/2014/chart" uri="{C3380CC4-5D6E-409C-BE32-E72D297353CC}">
              <c16:uniqueId val="{00000000-2D78-4FD9-9665-5E7090DFB6E7}"/>
            </c:ext>
          </c:extLst>
        </c:ser>
        <c:dLbls>
          <c:showLegendKey val="0"/>
          <c:showVal val="0"/>
          <c:showCatName val="0"/>
          <c:showSerName val="0"/>
          <c:showPercent val="0"/>
          <c:showBubbleSize val="0"/>
        </c:dLbls>
        <c:marker val="1"/>
        <c:smooth val="0"/>
        <c:axId val="-2131731280"/>
        <c:axId val="-2131734048"/>
      </c:lineChart>
      <c:catAx>
        <c:axId val="-213173128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2131734048"/>
        <c:crosses val="autoZero"/>
        <c:auto val="1"/>
        <c:lblAlgn val="ctr"/>
        <c:lblOffset val="100"/>
        <c:noMultiLvlLbl val="0"/>
      </c:catAx>
      <c:valAx>
        <c:axId val="-2131734048"/>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3184928082168"/>
              <c:y val="0.399307463649268"/>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2131731280"/>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92393138357705"/>
          <c:y val="0.0363084171770195"/>
          <c:w val="0.814895950506187"/>
          <c:h val="0.854866123505395"/>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14.1</c:v>
                </c:pt>
                <c:pt idx="1">
                  <c:v>8.6</c:v>
                </c:pt>
              </c:numCache>
            </c:numRef>
          </c:val>
          <c:smooth val="0"/>
          <c:extLst xmlns:c16r2="http://schemas.microsoft.com/office/drawing/2015/06/chart">
            <c:ext xmlns:c16="http://schemas.microsoft.com/office/drawing/2014/chart" uri="{C3380CC4-5D6E-409C-BE32-E72D297353CC}">
              <c16:uniqueId val="{00000000-35F8-4B61-96FE-2D6CA2D56ADB}"/>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34.80000000000001</c:v>
                </c:pt>
                <c:pt idx="1">
                  <c:v>23.1</c:v>
                </c:pt>
              </c:numCache>
            </c:numRef>
          </c:val>
          <c:smooth val="0"/>
          <c:extLst xmlns:c16r2="http://schemas.microsoft.com/office/drawing/2015/06/chart">
            <c:ext xmlns:c16="http://schemas.microsoft.com/office/drawing/2014/chart" uri="{C3380CC4-5D6E-409C-BE32-E72D297353CC}">
              <c16:uniqueId val="{00000001-35F8-4B61-96FE-2D6CA2D56AD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r2="http://schemas.microsoft.com/office/drawing/2015/06/chart">
              <c:ext xmlns:c16="http://schemas.microsoft.com/office/drawing/2014/chart" uri="{C3380CC4-5D6E-409C-BE32-E72D297353CC}">
                <c16:uniqueId val="{00000002-35F8-4B61-96FE-2D6CA2D56ADB}"/>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21.2</c:v>
                </c:pt>
                <c:pt idx="1">
                  <c:v>13.5</c:v>
                </c:pt>
              </c:numCache>
            </c:numRef>
          </c:val>
          <c:smooth val="0"/>
          <c:extLst xmlns:c16r2="http://schemas.microsoft.com/office/drawing/2015/06/chart">
            <c:ext xmlns:c16="http://schemas.microsoft.com/office/drawing/2014/chart" uri="{C3380CC4-5D6E-409C-BE32-E72D297353CC}">
              <c16:uniqueId val="{00000003-35F8-4B61-96FE-2D6CA2D56ADB}"/>
            </c:ext>
          </c:extLst>
        </c:ser>
        <c:dLbls>
          <c:showLegendKey val="0"/>
          <c:showVal val="0"/>
          <c:showCatName val="0"/>
          <c:showSerName val="0"/>
          <c:showPercent val="0"/>
          <c:showBubbleSize val="0"/>
        </c:dLbls>
        <c:hiLowLines>
          <c:spPr>
            <a:ln w="32356">
              <a:solidFill>
                <a:schemeClr val="tx1"/>
              </a:solidFill>
              <a:prstDash val="solid"/>
            </a:ln>
          </c:spPr>
        </c:hiLowLines>
        <c:axId val="-2129146176"/>
        <c:axId val="-2129143024"/>
      </c:stockChart>
      <c:catAx>
        <c:axId val="-2129146176"/>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9143024"/>
        <c:crosses val="autoZero"/>
        <c:auto val="1"/>
        <c:lblAlgn val="ctr"/>
        <c:lblOffset val="100"/>
        <c:tickLblSkip val="1"/>
        <c:tickMarkSkip val="1"/>
        <c:noMultiLvlLbl val="0"/>
      </c:catAx>
      <c:valAx>
        <c:axId val="-2129143024"/>
        <c:scaling>
          <c:orientation val="minMax"/>
          <c:max val="50.0"/>
          <c:min val="0.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0.0164926649793776"/>
              <c:y val="0.389896607976086"/>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9146176"/>
        <c:crosses val="autoZero"/>
        <c:crossBetween val="between"/>
        <c:majorUnit val="10.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1-16AC-4666-B25F-8ECADD8C190A}"/>
              </c:ext>
            </c:extLst>
          </c:dPt>
          <c:dPt>
            <c:idx val="2"/>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3-16AC-4666-B25F-8ECADD8C190A}"/>
              </c:ext>
            </c:extLst>
          </c:dPt>
          <c:dPt>
            <c:idx val="3"/>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5-16AC-4666-B25F-8ECADD8C190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7-16AC-4666-B25F-8ECADD8C190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9-16AC-4666-B25F-8ECADD8C190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B-16AC-4666-B25F-8ECADD8C190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D-16AC-4666-B25F-8ECADD8C190A}"/>
              </c:ext>
            </c:extLst>
          </c:dPt>
          <c:dPt>
            <c:idx val="10"/>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F-16AC-4666-B25F-8ECADD8C190A}"/>
              </c:ext>
            </c:extLst>
          </c:dPt>
          <c:dPt>
            <c:idx val="11"/>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1-16AC-4666-B25F-8ECADD8C190A}"/>
              </c:ext>
            </c:extLst>
          </c:dPt>
          <c:dPt>
            <c:idx val="12"/>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3-16AC-4666-B25F-8ECADD8C190A}"/>
              </c:ext>
            </c:extLst>
          </c:dPt>
          <c:dPt>
            <c:idx val="13"/>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5-16AC-4666-B25F-8ECADD8C190A}"/>
              </c:ext>
            </c:extLst>
          </c:dPt>
          <c:dPt>
            <c:idx val="14"/>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7-16AC-4666-B25F-8ECADD8C190A}"/>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4.1</c:v>
                </c:pt>
                <c:pt idx="2">
                  <c:v>2.7</c:v>
                </c:pt>
                <c:pt idx="3">
                  <c:v>5.3</c:v>
                </c:pt>
                <c:pt idx="5">
                  <c:v>2.2</c:v>
                </c:pt>
                <c:pt idx="6">
                  <c:v>3.6</c:v>
                </c:pt>
                <c:pt idx="7">
                  <c:v>4.4</c:v>
                </c:pt>
                <c:pt idx="8">
                  <c:v>4.6</c:v>
                </c:pt>
                <c:pt idx="10">
                  <c:v>3.3</c:v>
                </c:pt>
                <c:pt idx="11">
                  <c:v>2.2</c:v>
                </c:pt>
                <c:pt idx="12">
                  <c:v>4.9</c:v>
                </c:pt>
              </c:numCache>
            </c:numRef>
          </c:val>
          <c:extLst xmlns:c16r2="http://schemas.microsoft.com/office/drawing/2015/06/chart">
            <c:ext xmlns:c16="http://schemas.microsoft.com/office/drawing/2014/chart" uri="{C3380CC4-5D6E-409C-BE32-E72D297353CC}">
              <c16:uniqueId val="{00000018-16AC-4666-B25F-8ECADD8C190A}"/>
            </c:ext>
          </c:extLst>
        </c:ser>
        <c:dLbls>
          <c:showLegendKey val="0"/>
          <c:showVal val="0"/>
          <c:showCatName val="0"/>
          <c:showSerName val="0"/>
          <c:showPercent val="0"/>
          <c:showBubbleSize val="0"/>
        </c:dLbls>
        <c:gapWidth val="34"/>
        <c:overlap val="100"/>
        <c:axId val="-2130560272"/>
        <c:axId val="-2130563072"/>
      </c:barChart>
      <c:catAx>
        <c:axId val="-21305602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2130563072"/>
        <c:crosses val="autoZero"/>
        <c:auto val="1"/>
        <c:lblAlgn val="ctr"/>
        <c:lblOffset val="100"/>
        <c:noMultiLvlLbl val="0"/>
      </c:catAx>
      <c:valAx>
        <c:axId val="-2130563072"/>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1156766426973"/>
              <c:y val="0.386426305577514"/>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130560272"/>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strCache>
            </c:strRef>
          </c:cat>
          <c:val>
            <c:numRef>
              <c:f>Sheet1!$B$2:$B$15</c:f>
              <c:numCache>
                <c:formatCode>General</c:formatCode>
                <c:ptCount val="14"/>
                <c:pt idx="0">
                  <c:v>54.1</c:v>
                </c:pt>
                <c:pt idx="1">
                  <c:v>53.0</c:v>
                </c:pt>
                <c:pt idx="2">
                  <c:v>53.1</c:v>
                </c:pt>
                <c:pt idx="3">
                  <c:v>48.4</c:v>
                </c:pt>
                <c:pt idx="4">
                  <c:v>49.9</c:v>
                </c:pt>
                <c:pt idx="5">
                  <c:v>45.6</c:v>
                </c:pt>
                <c:pt idx="6">
                  <c:v>46.7</c:v>
                </c:pt>
                <c:pt idx="7">
                  <c:v>46.8</c:v>
                </c:pt>
                <c:pt idx="8">
                  <c:v>47.8</c:v>
                </c:pt>
                <c:pt idx="9">
                  <c:v>46.0</c:v>
                </c:pt>
                <c:pt idx="10">
                  <c:v>47.4</c:v>
                </c:pt>
                <c:pt idx="11">
                  <c:v>46.8</c:v>
                </c:pt>
                <c:pt idx="12">
                  <c:v>41.2</c:v>
                </c:pt>
                <c:pt idx="13">
                  <c:v>39.5</c:v>
                </c:pt>
              </c:numCache>
            </c:numRef>
          </c:val>
          <c:smooth val="0"/>
          <c:extLst xmlns:c16r2="http://schemas.microsoft.com/office/drawing/2015/06/chart">
            <c:ext xmlns:c16="http://schemas.microsoft.com/office/drawing/2014/chart" uri="{C3380CC4-5D6E-409C-BE32-E72D297353CC}">
              <c16:uniqueId val="{00000000-752A-432E-B480-5BE055C7F1B5}"/>
            </c:ext>
          </c:extLst>
        </c:ser>
        <c:dLbls>
          <c:showLegendKey val="0"/>
          <c:showVal val="0"/>
          <c:showCatName val="0"/>
          <c:showSerName val="0"/>
          <c:showPercent val="0"/>
          <c:showBubbleSize val="0"/>
        </c:dLbls>
        <c:marker val="1"/>
        <c:smooth val="0"/>
        <c:axId val="-2133373232"/>
        <c:axId val="-2133370448"/>
      </c:lineChart>
      <c:catAx>
        <c:axId val="-2133373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2133370448"/>
        <c:crosses val="autoZero"/>
        <c:auto val="1"/>
        <c:lblAlgn val="ctr"/>
        <c:lblOffset val="100"/>
        <c:noMultiLvlLbl val="0"/>
      </c:catAx>
      <c:valAx>
        <c:axId val="-2133370448"/>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3184928082168"/>
              <c:y val="0.399307463649268"/>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2133373232"/>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2013.0</c:v>
                </c:pt>
                <c:pt idx="1">
                  <c:v>2015.0</c:v>
                </c:pt>
                <c:pt idx="2">
                  <c:v>2017.0</c:v>
                </c:pt>
              </c:numCache>
            </c:numRef>
          </c:cat>
          <c:val>
            <c:numRef>
              <c:f>Sheet1!$B$2:$B$4</c:f>
              <c:numCache>
                <c:formatCode>General</c:formatCode>
                <c:ptCount val="13"/>
                <c:pt idx="0">
                  <c:v>1.6</c:v>
                </c:pt>
                <c:pt idx="1">
                  <c:v>3.3</c:v>
                </c:pt>
                <c:pt idx="2">
                  <c:v>4.1</c:v>
                </c:pt>
              </c:numCache>
            </c:numRef>
          </c:val>
          <c:smooth val="0"/>
          <c:extLst xmlns:c16r2="http://schemas.microsoft.com/office/drawing/2015/06/chart">
            <c:ext xmlns:c16="http://schemas.microsoft.com/office/drawing/2014/chart" uri="{C3380CC4-5D6E-409C-BE32-E72D297353CC}">
              <c16:uniqueId val="{00000000-A1A3-4329-BA8C-55CDD81159C7}"/>
            </c:ext>
          </c:extLst>
        </c:ser>
        <c:dLbls>
          <c:showLegendKey val="0"/>
          <c:showVal val="0"/>
          <c:showCatName val="0"/>
          <c:showSerName val="0"/>
          <c:showPercent val="0"/>
          <c:showBubbleSize val="0"/>
        </c:dLbls>
        <c:marker val="1"/>
        <c:smooth val="0"/>
        <c:axId val="-2130615008"/>
        <c:axId val="-2130617680"/>
      </c:lineChart>
      <c:catAx>
        <c:axId val="-21306150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2130617680"/>
        <c:crosses val="autoZero"/>
        <c:auto val="1"/>
        <c:lblAlgn val="ctr"/>
        <c:lblOffset val="100"/>
        <c:noMultiLvlLbl val="0"/>
      </c:catAx>
      <c:valAx>
        <c:axId val="-2130617680"/>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3184928082168"/>
              <c:y val="0.399307463649268"/>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2130615008"/>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92393138357705"/>
          <c:y val="0.0363084171770195"/>
          <c:w val="0.814895950506187"/>
          <c:h val="0.854866123505395"/>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1.9</c:v>
                </c:pt>
                <c:pt idx="1">
                  <c:v>0.7</c:v>
                </c:pt>
              </c:numCache>
            </c:numRef>
          </c:val>
          <c:smooth val="0"/>
          <c:extLst xmlns:c16r2="http://schemas.microsoft.com/office/drawing/2015/06/chart">
            <c:ext xmlns:c16="http://schemas.microsoft.com/office/drawing/2014/chart" uri="{C3380CC4-5D6E-409C-BE32-E72D297353CC}">
              <c16:uniqueId val="{00000000-767B-4824-BE67-EE671C01DEA6}"/>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13.3</c:v>
                </c:pt>
                <c:pt idx="1">
                  <c:v>10.4</c:v>
                </c:pt>
              </c:numCache>
            </c:numRef>
          </c:val>
          <c:smooth val="0"/>
          <c:extLst xmlns:c16r2="http://schemas.microsoft.com/office/drawing/2015/06/chart">
            <c:ext xmlns:c16="http://schemas.microsoft.com/office/drawing/2014/chart" uri="{C3380CC4-5D6E-409C-BE32-E72D297353CC}">
              <c16:uniqueId val="{00000001-767B-4824-BE67-EE671C01DEA6}"/>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r2="http://schemas.microsoft.com/office/drawing/2015/06/chart">
              <c:ext xmlns:c16="http://schemas.microsoft.com/office/drawing/2014/chart" uri="{C3380CC4-5D6E-409C-BE32-E72D297353CC}">
                <c16:uniqueId val="{00000002-767B-4824-BE67-EE671C01DEA6}"/>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5.0</c:v>
                </c:pt>
                <c:pt idx="1">
                  <c:v>3.4</c:v>
                </c:pt>
              </c:numCache>
            </c:numRef>
          </c:val>
          <c:smooth val="0"/>
          <c:extLst xmlns:c16r2="http://schemas.microsoft.com/office/drawing/2015/06/chart">
            <c:ext xmlns:c16="http://schemas.microsoft.com/office/drawing/2014/chart" uri="{C3380CC4-5D6E-409C-BE32-E72D297353CC}">
              <c16:uniqueId val="{00000003-767B-4824-BE67-EE671C01DEA6}"/>
            </c:ext>
          </c:extLst>
        </c:ser>
        <c:dLbls>
          <c:showLegendKey val="0"/>
          <c:showVal val="0"/>
          <c:showCatName val="0"/>
          <c:showSerName val="0"/>
          <c:showPercent val="0"/>
          <c:showBubbleSize val="0"/>
        </c:dLbls>
        <c:hiLowLines>
          <c:spPr>
            <a:ln w="32356">
              <a:solidFill>
                <a:schemeClr val="tx1"/>
              </a:solidFill>
              <a:prstDash val="solid"/>
            </a:ln>
          </c:spPr>
        </c:hiLowLines>
        <c:axId val="-2128148304"/>
        <c:axId val="-2128145152"/>
      </c:stockChart>
      <c:catAx>
        <c:axId val="-2128148304"/>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8145152"/>
        <c:crosses val="autoZero"/>
        <c:auto val="1"/>
        <c:lblAlgn val="ctr"/>
        <c:lblOffset val="100"/>
        <c:tickLblSkip val="1"/>
        <c:tickMarkSkip val="1"/>
        <c:noMultiLvlLbl val="0"/>
      </c:catAx>
      <c:valAx>
        <c:axId val="-2128145152"/>
        <c:scaling>
          <c:orientation val="minMax"/>
          <c:max val="20.0"/>
          <c:min val="0.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0.0164926649793776"/>
              <c:y val="0.389896607976086"/>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8148304"/>
        <c:crosses val="autoZero"/>
        <c:crossBetween val="between"/>
        <c:majorUnit val="5.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1-395E-4121-B27A-B3AAEE4489E8}"/>
              </c:ext>
            </c:extLst>
          </c:dPt>
          <c:dPt>
            <c:idx val="2"/>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3-395E-4121-B27A-B3AAEE4489E8}"/>
              </c:ext>
            </c:extLst>
          </c:dPt>
          <c:dPt>
            <c:idx val="3"/>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5-395E-4121-B27A-B3AAEE4489E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7-395E-4121-B27A-B3AAEE4489E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9-395E-4121-B27A-B3AAEE4489E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B-395E-4121-B27A-B3AAEE4489E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D-395E-4121-B27A-B3AAEE4489E8}"/>
              </c:ext>
            </c:extLst>
          </c:dPt>
          <c:dPt>
            <c:idx val="10"/>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F-395E-4121-B27A-B3AAEE4489E8}"/>
              </c:ext>
            </c:extLst>
          </c:dPt>
          <c:dPt>
            <c:idx val="11"/>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1-395E-4121-B27A-B3AAEE4489E8}"/>
              </c:ext>
            </c:extLst>
          </c:dPt>
          <c:dPt>
            <c:idx val="12"/>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3-395E-4121-B27A-B3AAEE4489E8}"/>
              </c:ext>
            </c:extLst>
          </c:dPt>
          <c:dPt>
            <c:idx val="13"/>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5-395E-4121-B27A-B3AAEE4489E8}"/>
              </c:ext>
            </c:extLst>
          </c:dPt>
          <c:dPt>
            <c:idx val="14"/>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7-395E-4121-B27A-B3AAEE4489E8}"/>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4.7</c:v>
                </c:pt>
                <c:pt idx="2">
                  <c:v>2.2</c:v>
                </c:pt>
                <c:pt idx="3">
                  <c:v>6.9</c:v>
                </c:pt>
                <c:pt idx="5">
                  <c:v>3.5</c:v>
                </c:pt>
                <c:pt idx="6">
                  <c:v>3.5</c:v>
                </c:pt>
                <c:pt idx="7">
                  <c:v>5.4</c:v>
                </c:pt>
                <c:pt idx="8">
                  <c:v>5.0</c:v>
                </c:pt>
                <c:pt idx="10">
                  <c:v>6.0</c:v>
                </c:pt>
                <c:pt idx="11">
                  <c:v>2.5</c:v>
                </c:pt>
                <c:pt idx="12">
                  <c:v>5.4</c:v>
                </c:pt>
              </c:numCache>
            </c:numRef>
          </c:val>
          <c:extLst xmlns:c16r2="http://schemas.microsoft.com/office/drawing/2015/06/chart">
            <c:ext xmlns:c16="http://schemas.microsoft.com/office/drawing/2014/chart" uri="{C3380CC4-5D6E-409C-BE32-E72D297353CC}">
              <c16:uniqueId val="{00000018-395E-4121-B27A-B3AAEE4489E8}"/>
            </c:ext>
          </c:extLst>
        </c:ser>
        <c:dLbls>
          <c:showLegendKey val="0"/>
          <c:showVal val="0"/>
          <c:showCatName val="0"/>
          <c:showSerName val="0"/>
          <c:showPercent val="0"/>
          <c:showBubbleSize val="0"/>
        </c:dLbls>
        <c:gapWidth val="34"/>
        <c:overlap val="100"/>
        <c:axId val="-2129395632"/>
        <c:axId val="-2129398432"/>
      </c:barChart>
      <c:catAx>
        <c:axId val="-212939563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2129398432"/>
        <c:crosses val="autoZero"/>
        <c:auto val="1"/>
        <c:lblAlgn val="ctr"/>
        <c:lblOffset val="100"/>
        <c:noMultiLvlLbl val="0"/>
      </c:catAx>
      <c:valAx>
        <c:axId val="-2129398432"/>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1156766426973"/>
              <c:y val="0.386426305577514"/>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129395632"/>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2013.0</c:v>
                </c:pt>
                <c:pt idx="1">
                  <c:v>2015.0</c:v>
                </c:pt>
                <c:pt idx="2">
                  <c:v>2017.0</c:v>
                </c:pt>
              </c:numCache>
            </c:numRef>
          </c:cat>
          <c:val>
            <c:numRef>
              <c:f>Sheet1!$B$2:$B$4</c:f>
              <c:numCache>
                <c:formatCode>General</c:formatCode>
                <c:ptCount val="13"/>
                <c:pt idx="0">
                  <c:v>4.7</c:v>
                </c:pt>
                <c:pt idx="1">
                  <c:v>5.3</c:v>
                </c:pt>
                <c:pt idx="2">
                  <c:v>4.7</c:v>
                </c:pt>
              </c:numCache>
            </c:numRef>
          </c:val>
          <c:smooth val="0"/>
          <c:extLst xmlns:c16r2="http://schemas.microsoft.com/office/drawing/2015/06/chart">
            <c:ext xmlns:c16="http://schemas.microsoft.com/office/drawing/2014/chart" uri="{C3380CC4-5D6E-409C-BE32-E72D297353CC}">
              <c16:uniqueId val="{00000000-E758-4FD3-BD14-BC47222CD70A}"/>
            </c:ext>
          </c:extLst>
        </c:ser>
        <c:dLbls>
          <c:showLegendKey val="0"/>
          <c:showVal val="0"/>
          <c:showCatName val="0"/>
          <c:showSerName val="0"/>
          <c:showPercent val="0"/>
          <c:showBubbleSize val="0"/>
        </c:dLbls>
        <c:marker val="1"/>
        <c:smooth val="0"/>
        <c:axId val="-2129450240"/>
        <c:axId val="-2129452912"/>
      </c:lineChart>
      <c:catAx>
        <c:axId val="-2129450240"/>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2129452912"/>
        <c:crosses val="autoZero"/>
        <c:auto val="1"/>
        <c:lblAlgn val="ctr"/>
        <c:lblOffset val="100"/>
        <c:noMultiLvlLbl val="0"/>
      </c:catAx>
      <c:valAx>
        <c:axId val="-2129452912"/>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3184928082168"/>
              <c:y val="0.399307463649268"/>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2129450240"/>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92393138357705"/>
          <c:y val="0.0363084171770195"/>
          <c:w val="0.814895950506187"/>
          <c:h val="0.854866123505395"/>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2.1</c:v>
                </c:pt>
                <c:pt idx="1">
                  <c:v>0.0</c:v>
                </c:pt>
              </c:numCache>
            </c:numRef>
          </c:val>
          <c:smooth val="0"/>
          <c:extLst xmlns:c16r2="http://schemas.microsoft.com/office/drawing/2015/06/chart">
            <c:ext xmlns:c16="http://schemas.microsoft.com/office/drawing/2014/chart" uri="{C3380CC4-5D6E-409C-BE32-E72D297353CC}">
              <c16:uniqueId val="{00000000-B621-40A8-9818-5991717BF750}"/>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7.9</c:v>
                </c:pt>
                <c:pt idx="1">
                  <c:v>9.3</c:v>
                </c:pt>
              </c:numCache>
            </c:numRef>
          </c:val>
          <c:smooth val="0"/>
          <c:extLst xmlns:c16r2="http://schemas.microsoft.com/office/drawing/2015/06/chart">
            <c:ext xmlns:c16="http://schemas.microsoft.com/office/drawing/2014/chart" uri="{C3380CC4-5D6E-409C-BE32-E72D297353CC}">
              <c16:uniqueId val="{00000001-B621-40A8-9818-5991717BF750}"/>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r2="http://schemas.microsoft.com/office/drawing/2015/06/chart">
              <c:ext xmlns:c16="http://schemas.microsoft.com/office/drawing/2014/chart" uri="{C3380CC4-5D6E-409C-BE32-E72D297353CC}">
                <c16:uniqueId val="{00000002-B621-40A8-9818-5991717BF750}"/>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4.7</c:v>
                </c:pt>
                <c:pt idx="1">
                  <c:v>3.3</c:v>
                </c:pt>
              </c:numCache>
            </c:numRef>
          </c:val>
          <c:smooth val="0"/>
          <c:extLst xmlns:c16r2="http://schemas.microsoft.com/office/drawing/2015/06/chart">
            <c:ext xmlns:c16="http://schemas.microsoft.com/office/drawing/2014/chart" uri="{C3380CC4-5D6E-409C-BE32-E72D297353CC}">
              <c16:uniqueId val="{00000003-B621-40A8-9818-5991717BF750}"/>
            </c:ext>
          </c:extLst>
        </c:ser>
        <c:dLbls>
          <c:showLegendKey val="0"/>
          <c:showVal val="0"/>
          <c:showCatName val="0"/>
          <c:showSerName val="0"/>
          <c:showPercent val="0"/>
          <c:showBubbleSize val="0"/>
        </c:dLbls>
        <c:hiLowLines>
          <c:spPr>
            <a:ln w="32356">
              <a:solidFill>
                <a:schemeClr val="tx1"/>
              </a:solidFill>
              <a:prstDash val="solid"/>
            </a:ln>
          </c:spPr>
        </c:hiLowLines>
        <c:axId val="-2128104352"/>
        <c:axId val="-2128101200"/>
      </c:stockChart>
      <c:catAx>
        <c:axId val="-2128104352"/>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8101200"/>
        <c:crosses val="autoZero"/>
        <c:auto val="1"/>
        <c:lblAlgn val="ctr"/>
        <c:lblOffset val="100"/>
        <c:tickLblSkip val="1"/>
        <c:tickMarkSkip val="1"/>
        <c:noMultiLvlLbl val="0"/>
      </c:catAx>
      <c:valAx>
        <c:axId val="-2128101200"/>
        <c:scaling>
          <c:orientation val="minMax"/>
          <c:max val="20.0"/>
          <c:min val="0.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0.0164926649793776"/>
              <c:y val="0.389896607976086"/>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8104352"/>
        <c:crosses val="autoZero"/>
        <c:crossBetween val="between"/>
        <c:majorUnit val="5.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1-22FB-4BC3-8E0A-57DE11FD888C}"/>
              </c:ext>
            </c:extLst>
          </c:dPt>
          <c:dPt>
            <c:idx val="2"/>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3-22FB-4BC3-8E0A-57DE11FD888C}"/>
              </c:ext>
            </c:extLst>
          </c:dPt>
          <c:dPt>
            <c:idx val="3"/>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5-22FB-4BC3-8E0A-57DE11FD888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7-22FB-4BC3-8E0A-57DE11FD888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9-22FB-4BC3-8E0A-57DE11FD888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B-22FB-4BC3-8E0A-57DE11FD888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D-22FB-4BC3-8E0A-57DE11FD888C}"/>
              </c:ext>
            </c:extLst>
          </c:dPt>
          <c:dPt>
            <c:idx val="10"/>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F-22FB-4BC3-8E0A-57DE11FD888C}"/>
              </c:ext>
            </c:extLst>
          </c:dPt>
          <c:dPt>
            <c:idx val="11"/>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1-22FB-4BC3-8E0A-57DE11FD888C}"/>
              </c:ext>
            </c:extLst>
          </c:dPt>
          <c:dPt>
            <c:idx val="12"/>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3-22FB-4BC3-8E0A-57DE11FD888C}"/>
              </c:ext>
            </c:extLst>
          </c:dPt>
          <c:dPt>
            <c:idx val="13"/>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5-22FB-4BC3-8E0A-57DE11FD888C}"/>
              </c:ext>
            </c:extLst>
          </c:dPt>
          <c:dPt>
            <c:idx val="14"/>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7-22FB-4BC3-8E0A-57DE11FD888C}"/>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29.4</c:v>
                </c:pt>
                <c:pt idx="2">
                  <c:v>23.9</c:v>
                </c:pt>
                <c:pt idx="3">
                  <c:v>34.6</c:v>
                </c:pt>
                <c:pt idx="5">
                  <c:v>14.3</c:v>
                </c:pt>
                <c:pt idx="6">
                  <c:v>24.1</c:v>
                </c:pt>
                <c:pt idx="7">
                  <c:v>30.4</c:v>
                </c:pt>
                <c:pt idx="8">
                  <c:v>36.9</c:v>
                </c:pt>
                <c:pt idx="10">
                  <c:v>22.5</c:v>
                </c:pt>
                <c:pt idx="11">
                  <c:v>16.8</c:v>
                </c:pt>
                <c:pt idx="12">
                  <c:v>37.4</c:v>
                </c:pt>
              </c:numCache>
            </c:numRef>
          </c:val>
          <c:extLst xmlns:c16r2="http://schemas.microsoft.com/office/drawing/2015/06/chart">
            <c:ext xmlns:c16="http://schemas.microsoft.com/office/drawing/2014/chart" uri="{C3380CC4-5D6E-409C-BE32-E72D297353CC}">
              <c16:uniqueId val="{00000018-22FB-4BC3-8E0A-57DE11FD888C}"/>
            </c:ext>
          </c:extLst>
        </c:ser>
        <c:dLbls>
          <c:showLegendKey val="0"/>
          <c:showVal val="0"/>
          <c:showCatName val="0"/>
          <c:showSerName val="0"/>
          <c:showPercent val="0"/>
          <c:showBubbleSize val="0"/>
        </c:dLbls>
        <c:gapWidth val="34"/>
        <c:overlap val="100"/>
        <c:axId val="-2129614256"/>
        <c:axId val="-2129617056"/>
      </c:barChart>
      <c:catAx>
        <c:axId val="-21296142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2129617056"/>
        <c:crosses val="autoZero"/>
        <c:auto val="1"/>
        <c:lblAlgn val="ctr"/>
        <c:lblOffset val="100"/>
        <c:noMultiLvlLbl val="0"/>
      </c:catAx>
      <c:valAx>
        <c:axId val="-2129617056"/>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1156766426973"/>
              <c:y val="0.386426305577514"/>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129614256"/>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2013.0</c:v>
                </c:pt>
                <c:pt idx="1">
                  <c:v>2015.0</c:v>
                </c:pt>
                <c:pt idx="2">
                  <c:v>2017.0</c:v>
                </c:pt>
              </c:numCache>
            </c:numRef>
          </c:cat>
          <c:val>
            <c:numRef>
              <c:f>Sheet1!$B$2:$B$4</c:f>
              <c:numCache>
                <c:formatCode>General</c:formatCode>
                <c:ptCount val="13"/>
                <c:pt idx="0">
                  <c:v>25.3</c:v>
                </c:pt>
                <c:pt idx="1">
                  <c:v>26.8</c:v>
                </c:pt>
                <c:pt idx="2">
                  <c:v>29.4</c:v>
                </c:pt>
              </c:numCache>
            </c:numRef>
          </c:val>
          <c:smooth val="0"/>
          <c:extLst xmlns:c16r2="http://schemas.microsoft.com/office/drawing/2015/06/chart">
            <c:ext xmlns:c16="http://schemas.microsoft.com/office/drawing/2014/chart" uri="{C3380CC4-5D6E-409C-BE32-E72D297353CC}">
              <c16:uniqueId val="{00000000-BB84-435D-A404-5682288B5E17}"/>
            </c:ext>
          </c:extLst>
        </c:ser>
        <c:dLbls>
          <c:showLegendKey val="0"/>
          <c:showVal val="0"/>
          <c:showCatName val="0"/>
          <c:showSerName val="0"/>
          <c:showPercent val="0"/>
          <c:showBubbleSize val="0"/>
        </c:dLbls>
        <c:marker val="1"/>
        <c:smooth val="0"/>
        <c:axId val="-2127095232"/>
        <c:axId val="-2127092528"/>
      </c:lineChart>
      <c:catAx>
        <c:axId val="-212709523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2127092528"/>
        <c:crosses val="autoZero"/>
        <c:auto val="1"/>
        <c:lblAlgn val="ctr"/>
        <c:lblOffset val="100"/>
        <c:noMultiLvlLbl val="0"/>
      </c:catAx>
      <c:valAx>
        <c:axId val="-2127092528"/>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3184928082168"/>
              <c:y val="0.399307463649268"/>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2127095232"/>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92393138357705"/>
          <c:y val="0.0363084171770195"/>
          <c:w val="0.814895950506187"/>
          <c:h val="0.854866123505395"/>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20.9</c:v>
                </c:pt>
                <c:pt idx="1">
                  <c:v>14.0</c:v>
                </c:pt>
              </c:numCache>
            </c:numRef>
          </c:val>
          <c:smooth val="0"/>
          <c:extLst xmlns:c16r2="http://schemas.microsoft.com/office/drawing/2015/06/chart">
            <c:ext xmlns:c16="http://schemas.microsoft.com/office/drawing/2014/chart" uri="{C3380CC4-5D6E-409C-BE32-E72D297353CC}">
              <c16:uniqueId val="{00000000-2A3F-4553-A575-31EC6D0BB0A1}"/>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50.2</c:v>
                </c:pt>
                <c:pt idx="1">
                  <c:v>36.30000000000001</c:v>
                </c:pt>
              </c:numCache>
            </c:numRef>
          </c:val>
          <c:smooth val="0"/>
          <c:extLst xmlns:c16r2="http://schemas.microsoft.com/office/drawing/2015/06/chart">
            <c:ext xmlns:c16="http://schemas.microsoft.com/office/drawing/2014/chart" uri="{C3380CC4-5D6E-409C-BE32-E72D297353CC}">
              <c16:uniqueId val="{00000001-2A3F-4553-A575-31EC6D0BB0A1}"/>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r2="http://schemas.microsoft.com/office/drawing/2015/06/chart">
              <c:ext xmlns:c16="http://schemas.microsoft.com/office/drawing/2014/chart" uri="{C3380CC4-5D6E-409C-BE32-E72D297353CC}">
                <c16:uniqueId val="{00000002-2A3F-4553-A575-31EC6D0BB0A1}"/>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33.1</c:v>
                </c:pt>
                <c:pt idx="1">
                  <c:v>21.5</c:v>
                </c:pt>
              </c:numCache>
            </c:numRef>
          </c:val>
          <c:smooth val="0"/>
          <c:extLst xmlns:c16r2="http://schemas.microsoft.com/office/drawing/2015/06/chart">
            <c:ext xmlns:c16="http://schemas.microsoft.com/office/drawing/2014/chart" uri="{C3380CC4-5D6E-409C-BE32-E72D297353CC}">
              <c16:uniqueId val="{00000003-2A3F-4553-A575-31EC6D0BB0A1}"/>
            </c:ext>
          </c:extLst>
        </c:ser>
        <c:dLbls>
          <c:showLegendKey val="0"/>
          <c:showVal val="0"/>
          <c:showCatName val="0"/>
          <c:showSerName val="0"/>
          <c:showPercent val="0"/>
          <c:showBubbleSize val="0"/>
        </c:dLbls>
        <c:hiLowLines>
          <c:spPr>
            <a:ln w="32356">
              <a:solidFill>
                <a:schemeClr val="tx1"/>
              </a:solidFill>
              <a:prstDash val="solid"/>
            </a:ln>
          </c:spPr>
        </c:hiLowLines>
        <c:axId val="-2127016512"/>
        <c:axId val="-2127013360"/>
      </c:stockChart>
      <c:catAx>
        <c:axId val="-2127016512"/>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7013360"/>
        <c:crosses val="autoZero"/>
        <c:auto val="1"/>
        <c:lblAlgn val="ctr"/>
        <c:lblOffset val="100"/>
        <c:tickLblSkip val="1"/>
        <c:tickMarkSkip val="1"/>
        <c:noMultiLvlLbl val="0"/>
      </c:catAx>
      <c:valAx>
        <c:axId val="-2127013360"/>
        <c:scaling>
          <c:orientation val="minMax"/>
          <c:max val="100.0"/>
          <c:min val="0.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0.0164926649793776"/>
              <c:y val="0.389896607976086"/>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7016512"/>
        <c:crosses val="autoZero"/>
        <c:crossBetween val="between"/>
        <c:majorUnit val="20.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1-CFDC-4852-B237-C68E74ED59A1}"/>
              </c:ext>
            </c:extLst>
          </c:dPt>
          <c:dPt>
            <c:idx val="2"/>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3-CFDC-4852-B237-C68E74ED59A1}"/>
              </c:ext>
            </c:extLst>
          </c:dPt>
          <c:dPt>
            <c:idx val="3"/>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5-CFDC-4852-B237-C68E74ED59A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7-CFDC-4852-B237-C68E74ED59A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9-CFDC-4852-B237-C68E74ED59A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B-CFDC-4852-B237-C68E74ED59A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D-CFDC-4852-B237-C68E74ED59A1}"/>
              </c:ext>
            </c:extLst>
          </c:dPt>
          <c:dPt>
            <c:idx val="10"/>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F-CFDC-4852-B237-C68E74ED59A1}"/>
              </c:ext>
            </c:extLst>
          </c:dPt>
          <c:dPt>
            <c:idx val="11"/>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1-CFDC-4852-B237-C68E74ED59A1}"/>
              </c:ext>
            </c:extLst>
          </c:dPt>
          <c:dPt>
            <c:idx val="12"/>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3-CFDC-4852-B237-C68E74ED59A1}"/>
              </c:ext>
            </c:extLst>
          </c:dPt>
          <c:dPt>
            <c:idx val="13"/>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5-CFDC-4852-B237-C68E74ED59A1}"/>
              </c:ext>
            </c:extLst>
          </c:dPt>
          <c:dPt>
            <c:idx val="14"/>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7-CFDC-4852-B237-C68E74ED59A1}"/>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8.8</c:v>
                </c:pt>
                <c:pt idx="2">
                  <c:v>8.700000000000001</c:v>
                </c:pt>
                <c:pt idx="3">
                  <c:v>8.9</c:v>
                </c:pt>
                <c:pt idx="5">
                  <c:v>5.8</c:v>
                </c:pt>
                <c:pt idx="6">
                  <c:v>8.1</c:v>
                </c:pt>
                <c:pt idx="7">
                  <c:v>8.9</c:v>
                </c:pt>
                <c:pt idx="8">
                  <c:v>10.2</c:v>
                </c:pt>
                <c:pt idx="10">
                  <c:v>6.4</c:v>
                </c:pt>
                <c:pt idx="11">
                  <c:v>4.2</c:v>
                </c:pt>
                <c:pt idx="12">
                  <c:v>11.6</c:v>
                </c:pt>
              </c:numCache>
            </c:numRef>
          </c:val>
          <c:extLst xmlns:c16r2="http://schemas.microsoft.com/office/drawing/2015/06/chart">
            <c:ext xmlns:c16="http://schemas.microsoft.com/office/drawing/2014/chart" uri="{C3380CC4-5D6E-409C-BE32-E72D297353CC}">
              <c16:uniqueId val="{00000018-CFDC-4852-B237-C68E74ED59A1}"/>
            </c:ext>
          </c:extLst>
        </c:ser>
        <c:dLbls>
          <c:showLegendKey val="0"/>
          <c:showVal val="0"/>
          <c:showCatName val="0"/>
          <c:showSerName val="0"/>
          <c:showPercent val="0"/>
          <c:showBubbleSize val="0"/>
        </c:dLbls>
        <c:gapWidth val="34"/>
        <c:overlap val="100"/>
        <c:axId val="-2125970144"/>
        <c:axId val="-2125967360"/>
      </c:barChart>
      <c:catAx>
        <c:axId val="-21259701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2125967360"/>
        <c:crosses val="autoZero"/>
        <c:auto val="1"/>
        <c:lblAlgn val="ctr"/>
        <c:lblOffset val="100"/>
        <c:noMultiLvlLbl val="0"/>
      </c:catAx>
      <c:valAx>
        <c:axId val="-2125967360"/>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1156766426973"/>
              <c:y val="0.386426305577514"/>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125970144"/>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Sheet1!$A$2:$A$4</c:f>
              <c:numCache>
                <c:formatCode>General</c:formatCode>
                <c:ptCount val="13"/>
                <c:pt idx="0">
                  <c:v>2013.0</c:v>
                </c:pt>
                <c:pt idx="1">
                  <c:v>2015.0</c:v>
                </c:pt>
                <c:pt idx="2">
                  <c:v>2017.0</c:v>
                </c:pt>
              </c:numCache>
            </c:numRef>
          </c:cat>
          <c:val>
            <c:numRef>
              <c:f>Sheet1!$B$2:$B$4</c:f>
              <c:numCache>
                <c:formatCode>General</c:formatCode>
                <c:ptCount val="13"/>
                <c:pt idx="0">
                  <c:v>8.8</c:v>
                </c:pt>
                <c:pt idx="1">
                  <c:v>8.8</c:v>
                </c:pt>
                <c:pt idx="2">
                  <c:v>8.8</c:v>
                </c:pt>
              </c:numCache>
            </c:numRef>
          </c:val>
          <c:smooth val="0"/>
          <c:extLst xmlns:c16r2="http://schemas.microsoft.com/office/drawing/2015/06/chart">
            <c:ext xmlns:c16="http://schemas.microsoft.com/office/drawing/2014/chart" uri="{C3380CC4-5D6E-409C-BE32-E72D297353CC}">
              <c16:uniqueId val="{00000000-7E9A-4632-A407-C62247D997B9}"/>
            </c:ext>
          </c:extLst>
        </c:ser>
        <c:dLbls>
          <c:showLegendKey val="0"/>
          <c:showVal val="0"/>
          <c:showCatName val="0"/>
          <c:showSerName val="0"/>
          <c:showPercent val="0"/>
          <c:showBubbleSize val="0"/>
        </c:dLbls>
        <c:marker val="1"/>
        <c:smooth val="0"/>
        <c:axId val="-2127073952"/>
        <c:axId val="-2127004800"/>
      </c:lineChart>
      <c:catAx>
        <c:axId val="-212707395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2127004800"/>
        <c:crosses val="autoZero"/>
        <c:auto val="1"/>
        <c:lblAlgn val="ctr"/>
        <c:lblOffset val="100"/>
        <c:noMultiLvlLbl val="0"/>
      </c:catAx>
      <c:valAx>
        <c:axId val="-2127004800"/>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3184928082168"/>
              <c:y val="0.399307463649268"/>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2127073952"/>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92393138357705"/>
          <c:y val="0.0363084171770195"/>
          <c:w val="0.814895950506187"/>
          <c:h val="0.854866123505395"/>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Sheet1!$B$2:$C$2</c:f>
              <c:numCache>
                <c:formatCode>0.0</c:formatCode>
                <c:ptCount val="2"/>
                <c:pt idx="0">
                  <c:v>29.1</c:v>
                </c:pt>
                <c:pt idx="1">
                  <c:v>21.7</c:v>
                </c:pt>
              </c:numCache>
            </c:numRef>
          </c:val>
          <c:smooth val="0"/>
          <c:extLst xmlns:c16r2="http://schemas.microsoft.com/office/drawing/2015/06/chart">
            <c:ext xmlns:c16="http://schemas.microsoft.com/office/drawing/2014/chart" uri="{C3380CC4-5D6E-409C-BE32-E72D297353CC}">
              <c16:uniqueId val="{00000000-41B4-4993-BFE7-7B2A111FB7A0}"/>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Sheet1!$B$3:$C$3</c:f>
              <c:numCache>
                <c:formatCode>0.0</c:formatCode>
                <c:ptCount val="2"/>
                <c:pt idx="0">
                  <c:v>45.9</c:v>
                </c:pt>
                <c:pt idx="1">
                  <c:v>49.2</c:v>
                </c:pt>
              </c:numCache>
            </c:numRef>
          </c:val>
          <c:smooth val="0"/>
          <c:extLst xmlns:c16r2="http://schemas.microsoft.com/office/drawing/2015/06/chart">
            <c:ext xmlns:c16="http://schemas.microsoft.com/office/drawing/2014/chart" uri="{C3380CC4-5D6E-409C-BE32-E72D297353CC}">
              <c16:uniqueId val="{00000001-41B4-4993-BFE7-7B2A111FB7A0}"/>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r2="http://schemas.microsoft.com/office/drawing/2015/06/chart">
              <c:ext xmlns:c16="http://schemas.microsoft.com/office/drawing/2014/chart" uri="{C3380CC4-5D6E-409C-BE32-E72D297353CC}">
                <c16:uniqueId val="{00000002-41B4-4993-BFE7-7B2A111FB7A0}"/>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Sheet1!$B$4:$C$4</c:f>
              <c:numCache>
                <c:formatCode>0.0</c:formatCode>
                <c:ptCount val="2"/>
                <c:pt idx="0">
                  <c:v>37.7</c:v>
                </c:pt>
                <c:pt idx="1">
                  <c:v>37.2</c:v>
                </c:pt>
              </c:numCache>
            </c:numRef>
          </c:val>
          <c:smooth val="0"/>
          <c:extLst xmlns:c16r2="http://schemas.microsoft.com/office/drawing/2015/06/chart">
            <c:ext xmlns:c16="http://schemas.microsoft.com/office/drawing/2014/chart" uri="{C3380CC4-5D6E-409C-BE32-E72D297353CC}">
              <c16:uniqueId val="{00000003-41B4-4993-BFE7-7B2A111FB7A0}"/>
            </c:ext>
          </c:extLst>
        </c:ser>
        <c:dLbls>
          <c:showLegendKey val="0"/>
          <c:showVal val="0"/>
          <c:showCatName val="0"/>
          <c:showSerName val="0"/>
          <c:showPercent val="0"/>
          <c:showBubbleSize val="0"/>
        </c:dLbls>
        <c:hiLowLines>
          <c:spPr>
            <a:ln w="32356">
              <a:solidFill>
                <a:schemeClr val="tx1"/>
              </a:solidFill>
              <a:prstDash val="solid"/>
            </a:ln>
          </c:spPr>
        </c:hiLowLines>
        <c:axId val="-2133342496"/>
        <c:axId val="-2133344832"/>
      </c:stockChart>
      <c:catAx>
        <c:axId val="-2133342496"/>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33344832"/>
        <c:crosses val="autoZero"/>
        <c:auto val="1"/>
        <c:lblAlgn val="ctr"/>
        <c:lblOffset val="100"/>
        <c:tickLblSkip val="1"/>
        <c:tickMarkSkip val="1"/>
        <c:noMultiLvlLbl val="0"/>
      </c:catAx>
      <c:valAx>
        <c:axId val="-2133344832"/>
        <c:scaling>
          <c:orientation val="minMax"/>
          <c:max val="100.0"/>
          <c:min val="0.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0.0164926649793776"/>
              <c:y val="0.389896607976086"/>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33342496"/>
        <c:crosses val="autoZero"/>
        <c:crossBetween val="between"/>
        <c:majorUnit val="20.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92393138357705"/>
          <c:y val="0.0363084171770195"/>
          <c:w val="0.814895950506187"/>
          <c:h val="0.854866123505395"/>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5.5</c:v>
                </c:pt>
                <c:pt idx="1">
                  <c:v>4.5</c:v>
                </c:pt>
              </c:numCache>
            </c:numRef>
          </c:val>
          <c:smooth val="0"/>
          <c:extLst xmlns:c16r2="http://schemas.microsoft.com/office/drawing/2015/06/chart">
            <c:ext xmlns:c16="http://schemas.microsoft.com/office/drawing/2014/chart" uri="{C3380CC4-5D6E-409C-BE32-E72D297353CC}">
              <c16:uniqueId val="{00000000-7756-488D-B43E-FC2D7D8132EA}"/>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18.9</c:v>
                </c:pt>
                <c:pt idx="1">
                  <c:v>10.7</c:v>
                </c:pt>
              </c:numCache>
            </c:numRef>
          </c:val>
          <c:smooth val="0"/>
          <c:extLst xmlns:c16r2="http://schemas.microsoft.com/office/drawing/2015/06/chart">
            <c:ext xmlns:c16="http://schemas.microsoft.com/office/drawing/2014/chart" uri="{C3380CC4-5D6E-409C-BE32-E72D297353CC}">
              <c16:uniqueId val="{00000001-7756-488D-B43E-FC2D7D8132EA}"/>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r2="http://schemas.microsoft.com/office/drawing/2015/06/chart">
              <c:ext xmlns:c16="http://schemas.microsoft.com/office/drawing/2014/chart" uri="{C3380CC4-5D6E-409C-BE32-E72D297353CC}">
                <c16:uniqueId val="{00000002-7756-488D-B43E-FC2D7D8132EA}"/>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11.2</c:v>
                </c:pt>
                <c:pt idx="1">
                  <c:v>6.6</c:v>
                </c:pt>
              </c:numCache>
            </c:numRef>
          </c:val>
          <c:smooth val="0"/>
          <c:extLst xmlns:c16r2="http://schemas.microsoft.com/office/drawing/2015/06/chart">
            <c:ext xmlns:c16="http://schemas.microsoft.com/office/drawing/2014/chart" uri="{C3380CC4-5D6E-409C-BE32-E72D297353CC}">
              <c16:uniqueId val="{00000003-7756-488D-B43E-FC2D7D8132EA}"/>
            </c:ext>
          </c:extLst>
        </c:ser>
        <c:dLbls>
          <c:showLegendKey val="0"/>
          <c:showVal val="0"/>
          <c:showCatName val="0"/>
          <c:showSerName val="0"/>
          <c:showPercent val="0"/>
          <c:showBubbleSize val="0"/>
        </c:dLbls>
        <c:hiLowLines>
          <c:spPr>
            <a:ln w="32356">
              <a:solidFill>
                <a:schemeClr val="tx1"/>
              </a:solidFill>
              <a:prstDash val="solid"/>
            </a:ln>
          </c:spPr>
        </c:hiLowLines>
        <c:axId val="-2126910016"/>
        <c:axId val="-2126906864"/>
      </c:stockChart>
      <c:catAx>
        <c:axId val="-2126910016"/>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6906864"/>
        <c:crosses val="autoZero"/>
        <c:auto val="1"/>
        <c:lblAlgn val="ctr"/>
        <c:lblOffset val="100"/>
        <c:tickLblSkip val="1"/>
        <c:tickMarkSkip val="1"/>
        <c:noMultiLvlLbl val="0"/>
      </c:catAx>
      <c:valAx>
        <c:axId val="-2126906864"/>
        <c:scaling>
          <c:orientation val="minMax"/>
          <c:max val="50.0"/>
          <c:min val="0.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0.0164926649793776"/>
              <c:y val="0.389896607976086"/>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6910016"/>
        <c:crosses val="autoZero"/>
        <c:crossBetween val="between"/>
        <c:majorUnit val="10.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1-B3C3-4ED2-80D5-5A71A538D3CF}"/>
              </c:ext>
            </c:extLst>
          </c:dPt>
          <c:dPt>
            <c:idx val="2"/>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3-B3C3-4ED2-80D5-5A71A538D3CF}"/>
              </c:ext>
            </c:extLst>
          </c:dPt>
          <c:dPt>
            <c:idx val="3"/>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5-B3C3-4ED2-80D5-5A71A538D3C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7-B3C3-4ED2-80D5-5A71A538D3C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9-B3C3-4ED2-80D5-5A71A538D3C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B-B3C3-4ED2-80D5-5A71A538D3C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D-B3C3-4ED2-80D5-5A71A538D3CF}"/>
              </c:ext>
            </c:extLst>
          </c:dPt>
          <c:dPt>
            <c:idx val="10"/>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F-B3C3-4ED2-80D5-5A71A538D3CF}"/>
              </c:ext>
            </c:extLst>
          </c:dPt>
          <c:dPt>
            <c:idx val="11"/>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1-B3C3-4ED2-80D5-5A71A538D3CF}"/>
              </c:ext>
            </c:extLst>
          </c:dPt>
          <c:dPt>
            <c:idx val="12"/>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3-B3C3-4ED2-80D5-5A71A538D3CF}"/>
              </c:ext>
            </c:extLst>
          </c:dPt>
          <c:dPt>
            <c:idx val="13"/>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5-B3C3-4ED2-80D5-5A71A538D3CF}"/>
              </c:ext>
            </c:extLst>
          </c:dPt>
          <c:dPt>
            <c:idx val="14"/>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7-B3C3-4ED2-80D5-5A71A538D3CF}"/>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13.8</c:v>
                </c:pt>
                <c:pt idx="2">
                  <c:v>10.5</c:v>
                </c:pt>
                <c:pt idx="3">
                  <c:v>16.7</c:v>
                </c:pt>
                <c:pt idx="5">
                  <c:v>20.1</c:v>
                </c:pt>
                <c:pt idx="6">
                  <c:v>15.0</c:v>
                </c:pt>
                <c:pt idx="7">
                  <c:v>11.5</c:v>
                </c:pt>
                <c:pt idx="8">
                  <c:v>12.3</c:v>
                </c:pt>
                <c:pt idx="10">
                  <c:v>17.8</c:v>
                </c:pt>
                <c:pt idx="11">
                  <c:v>19.0</c:v>
                </c:pt>
                <c:pt idx="12">
                  <c:v>10.0</c:v>
                </c:pt>
              </c:numCache>
            </c:numRef>
          </c:val>
          <c:extLst xmlns:c16r2="http://schemas.microsoft.com/office/drawing/2015/06/chart">
            <c:ext xmlns:c16="http://schemas.microsoft.com/office/drawing/2014/chart" uri="{C3380CC4-5D6E-409C-BE32-E72D297353CC}">
              <c16:uniqueId val="{00000018-B3C3-4ED2-80D5-5A71A538D3CF}"/>
            </c:ext>
          </c:extLst>
        </c:ser>
        <c:dLbls>
          <c:showLegendKey val="0"/>
          <c:showVal val="0"/>
          <c:showCatName val="0"/>
          <c:showSerName val="0"/>
          <c:showPercent val="0"/>
          <c:showBubbleSize val="0"/>
        </c:dLbls>
        <c:gapWidth val="34"/>
        <c:overlap val="100"/>
        <c:axId val="-2127329152"/>
        <c:axId val="-2127331952"/>
      </c:barChart>
      <c:catAx>
        <c:axId val="-21273291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2127331952"/>
        <c:crosses val="autoZero"/>
        <c:auto val="1"/>
        <c:lblAlgn val="ctr"/>
        <c:lblOffset val="100"/>
        <c:noMultiLvlLbl val="0"/>
      </c:catAx>
      <c:valAx>
        <c:axId val="-2127331952"/>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1156766426973"/>
              <c:y val="0.386426305577514"/>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127329152"/>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strCache>
            </c:strRef>
          </c:cat>
          <c:val>
            <c:numRef>
              <c:f>Sheet1!$B$2:$B$15</c:f>
              <c:numCache>
                <c:formatCode>General</c:formatCode>
                <c:ptCount val="14"/>
                <c:pt idx="0">
                  <c:v>16.5</c:v>
                </c:pt>
                <c:pt idx="1">
                  <c:v>15.3</c:v>
                </c:pt>
                <c:pt idx="2">
                  <c:v>15.8</c:v>
                </c:pt>
                <c:pt idx="3">
                  <c:v>15.2</c:v>
                </c:pt>
                <c:pt idx="4">
                  <c:v>14.9</c:v>
                </c:pt>
                <c:pt idx="5">
                  <c:v>13.3</c:v>
                </c:pt>
                <c:pt idx="6">
                  <c:v>11.3</c:v>
                </c:pt>
                <c:pt idx="7">
                  <c:v>12.7</c:v>
                </c:pt>
                <c:pt idx="8">
                  <c:v>12.2</c:v>
                </c:pt>
                <c:pt idx="9">
                  <c:v>11.9</c:v>
                </c:pt>
                <c:pt idx="10">
                  <c:v>12.9</c:v>
                </c:pt>
                <c:pt idx="11">
                  <c:v>13.7</c:v>
                </c:pt>
                <c:pt idx="12">
                  <c:v>13.8</c:v>
                </c:pt>
                <c:pt idx="13">
                  <c:v>13.8</c:v>
                </c:pt>
              </c:numCache>
            </c:numRef>
          </c:val>
          <c:smooth val="0"/>
          <c:extLst xmlns:c16r2="http://schemas.microsoft.com/office/drawing/2015/06/chart">
            <c:ext xmlns:c16="http://schemas.microsoft.com/office/drawing/2014/chart" uri="{C3380CC4-5D6E-409C-BE32-E72D297353CC}">
              <c16:uniqueId val="{00000000-E0F9-4C44-A1C4-60D150069749}"/>
            </c:ext>
          </c:extLst>
        </c:ser>
        <c:dLbls>
          <c:showLegendKey val="0"/>
          <c:showVal val="0"/>
          <c:showCatName val="0"/>
          <c:showSerName val="0"/>
          <c:showPercent val="0"/>
          <c:showBubbleSize val="0"/>
        </c:dLbls>
        <c:marker val="1"/>
        <c:smooth val="0"/>
        <c:axId val="-2127383664"/>
        <c:axId val="-2127386432"/>
      </c:lineChart>
      <c:catAx>
        <c:axId val="-212738366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2127386432"/>
        <c:crosses val="autoZero"/>
        <c:auto val="1"/>
        <c:lblAlgn val="ctr"/>
        <c:lblOffset val="100"/>
        <c:noMultiLvlLbl val="0"/>
      </c:catAx>
      <c:valAx>
        <c:axId val="-2127386432"/>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3184928082168"/>
              <c:y val="0.399307463649268"/>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2127383664"/>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92393138357705"/>
          <c:y val="0.0363084171770195"/>
          <c:w val="0.814895950506187"/>
          <c:h val="0.854866123505395"/>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6.6</c:v>
                </c:pt>
                <c:pt idx="1">
                  <c:v>12.6</c:v>
                </c:pt>
              </c:numCache>
            </c:numRef>
          </c:val>
          <c:smooth val="0"/>
          <c:extLst xmlns:c16r2="http://schemas.microsoft.com/office/drawing/2015/06/chart">
            <c:ext xmlns:c16="http://schemas.microsoft.com/office/drawing/2014/chart" uri="{C3380CC4-5D6E-409C-BE32-E72D297353CC}">
              <c16:uniqueId val="{00000000-98B5-4D92-815B-20499BD1745B}"/>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23.1</c:v>
                </c:pt>
                <c:pt idx="1">
                  <c:v>27.1</c:v>
                </c:pt>
              </c:numCache>
            </c:numRef>
          </c:val>
          <c:smooth val="0"/>
          <c:extLst xmlns:c16r2="http://schemas.microsoft.com/office/drawing/2015/06/chart">
            <c:ext xmlns:c16="http://schemas.microsoft.com/office/drawing/2014/chart" uri="{C3380CC4-5D6E-409C-BE32-E72D297353CC}">
              <c16:uniqueId val="{00000001-98B5-4D92-815B-20499BD1745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r2="http://schemas.microsoft.com/office/drawing/2015/06/chart">
              <c:ext xmlns:c16="http://schemas.microsoft.com/office/drawing/2014/chart" uri="{C3380CC4-5D6E-409C-BE32-E72D297353CC}">
                <c16:uniqueId val="{00000002-98B5-4D92-815B-20499BD1745B}"/>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13.3</c:v>
                </c:pt>
                <c:pt idx="1">
                  <c:v>18.7</c:v>
                </c:pt>
              </c:numCache>
            </c:numRef>
          </c:val>
          <c:smooth val="0"/>
          <c:extLst xmlns:c16r2="http://schemas.microsoft.com/office/drawing/2015/06/chart">
            <c:ext xmlns:c16="http://schemas.microsoft.com/office/drawing/2014/chart" uri="{C3380CC4-5D6E-409C-BE32-E72D297353CC}">
              <c16:uniqueId val="{00000003-98B5-4D92-815B-20499BD1745B}"/>
            </c:ext>
          </c:extLst>
        </c:ser>
        <c:dLbls>
          <c:showLegendKey val="0"/>
          <c:showVal val="0"/>
          <c:showCatName val="0"/>
          <c:showSerName val="0"/>
          <c:showPercent val="0"/>
          <c:showBubbleSize val="0"/>
        </c:dLbls>
        <c:hiLowLines>
          <c:spPr>
            <a:ln w="32356">
              <a:solidFill>
                <a:schemeClr val="tx1"/>
              </a:solidFill>
              <a:prstDash val="solid"/>
            </a:ln>
          </c:spPr>
        </c:hiLowLines>
        <c:axId val="-2127410544"/>
        <c:axId val="-2127411488"/>
      </c:stockChart>
      <c:catAx>
        <c:axId val="-2127410544"/>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7411488"/>
        <c:crosses val="autoZero"/>
        <c:auto val="1"/>
        <c:lblAlgn val="ctr"/>
        <c:lblOffset val="100"/>
        <c:tickLblSkip val="1"/>
        <c:tickMarkSkip val="1"/>
        <c:noMultiLvlLbl val="0"/>
      </c:catAx>
      <c:valAx>
        <c:axId val="-2127411488"/>
        <c:scaling>
          <c:orientation val="minMax"/>
          <c:max val="50.0"/>
          <c:min val="0.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0.0164926649793776"/>
              <c:y val="0.389896607976086"/>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7410544"/>
        <c:crosses val="autoZero"/>
        <c:crossBetween val="between"/>
        <c:majorUnit val="10.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1-DEA9-4A72-8899-93D38A7ACAC5}"/>
              </c:ext>
            </c:extLst>
          </c:dPt>
          <c:dPt>
            <c:idx val="2"/>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3-DEA9-4A72-8899-93D38A7ACAC5}"/>
              </c:ext>
            </c:extLst>
          </c:dPt>
          <c:dPt>
            <c:idx val="3"/>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5-DEA9-4A72-8899-93D38A7ACAC5}"/>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7-DEA9-4A72-8899-93D38A7ACAC5}"/>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9-DEA9-4A72-8899-93D38A7ACAC5}"/>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B-DEA9-4A72-8899-93D38A7ACAC5}"/>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D-DEA9-4A72-8899-93D38A7ACAC5}"/>
              </c:ext>
            </c:extLst>
          </c:dPt>
          <c:dPt>
            <c:idx val="10"/>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F-DEA9-4A72-8899-93D38A7ACAC5}"/>
              </c:ext>
            </c:extLst>
          </c:dPt>
          <c:dPt>
            <c:idx val="11"/>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1-DEA9-4A72-8899-93D38A7ACAC5}"/>
              </c:ext>
            </c:extLst>
          </c:dPt>
          <c:dPt>
            <c:idx val="12"/>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3-DEA9-4A72-8899-93D38A7ACAC5}"/>
              </c:ext>
            </c:extLst>
          </c:dPt>
          <c:dPt>
            <c:idx val="13"/>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5-DEA9-4A72-8899-93D38A7ACAC5}"/>
              </c:ext>
            </c:extLst>
          </c:dPt>
          <c:dPt>
            <c:idx val="14"/>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7-DEA9-4A72-8899-93D38A7ACAC5}"/>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18.8</c:v>
                </c:pt>
                <c:pt idx="2">
                  <c:v>21.6</c:v>
                </c:pt>
                <c:pt idx="3">
                  <c:v>15.9</c:v>
                </c:pt>
                <c:pt idx="5">
                  <c:v>21.3</c:v>
                </c:pt>
                <c:pt idx="6">
                  <c:v>19.7</c:v>
                </c:pt>
                <c:pt idx="7">
                  <c:v>14.2</c:v>
                </c:pt>
                <c:pt idx="8">
                  <c:v>20.3</c:v>
                </c:pt>
                <c:pt idx="10">
                  <c:v>20.1</c:v>
                </c:pt>
                <c:pt idx="11">
                  <c:v>17.7</c:v>
                </c:pt>
                <c:pt idx="12">
                  <c:v>18.7</c:v>
                </c:pt>
              </c:numCache>
            </c:numRef>
          </c:val>
          <c:extLst xmlns:c16r2="http://schemas.microsoft.com/office/drawing/2015/06/chart">
            <c:ext xmlns:c16="http://schemas.microsoft.com/office/drawing/2014/chart" uri="{C3380CC4-5D6E-409C-BE32-E72D297353CC}">
              <c16:uniqueId val="{00000018-DEA9-4A72-8899-93D38A7ACAC5}"/>
            </c:ext>
          </c:extLst>
        </c:ser>
        <c:dLbls>
          <c:showLegendKey val="0"/>
          <c:showVal val="0"/>
          <c:showCatName val="0"/>
          <c:showSerName val="0"/>
          <c:showPercent val="0"/>
          <c:showBubbleSize val="0"/>
        </c:dLbls>
        <c:gapWidth val="34"/>
        <c:overlap val="100"/>
        <c:axId val="-2124673952"/>
        <c:axId val="-2124671168"/>
      </c:barChart>
      <c:catAx>
        <c:axId val="-212467395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2124671168"/>
        <c:crosses val="autoZero"/>
        <c:auto val="1"/>
        <c:lblAlgn val="ctr"/>
        <c:lblOffset val="100"/>
        <c:noMultiLvlLbl val="0"/>
      </c:catAx>
      <c:valAx>
        <c:axId val="-2124671168"/>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1156766426973"/>
              <c:y val="0.386426305577514"/>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124673952"/>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Sheet1!$A$2:$A$15</c:f>
              <c:strCach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strCache>
            </c:strRef>
          </c:cat>
          <c:val>
            <c:numRef>
              <c:f>Sheet1!$B$2:$B$15</c:f>
              <c:numCache>
                <c:formatCode>General</c:formatCode>
                <c:ptCount val="14"/>
                <c:pt idx="0">
                  <c:v>21.6</c:v>
                </c:pt>
                <c:pt idx="1">
                  <c:v>21.3</c:v>
                </c:pt>
                <c:pt idx="2">
                  <c:v>24.8</c:v>
                </c:pt>
                <c:pt idx="3">
                  <c:v>24.7</c:v>
                </c:pt>
                <c:pt idx="4">
                  <c:v>24.8</c:v>
                </c:pt>
                <c:pt idx="5">
                  <c:v>25.6</c:v>
                </c:pt>
                <c:pt idx="6">
                  <c:v>25.4</c:v>
                </c:pt>
                <c:pt idx="7">
                  <c:v>23.3</c:v>
                </c:pt>
                <c:pt idx="8">
                  <c:v>22.5</c:v>
                </c:pt>
                <c:pt idx="9">
                  <c:v>21.6</c:v>
                </c:pt>
                <c:pt idx="10">
                  <c:v>22.1</c:v>
                </c:pt>
                <c:pt idx="11">
                  <c:v>22.4</c:v>
                </c:pt>
                <c:pt idx="12">
                  <c:v>20.6</c:v>
                </c:pt>
                <c:pt idx="13">
                  <c:v>18.8</c:v>
                </c:pt>
              </c:numCache>
            </c:numRef>
          </c:val>
          <c:smooth val="0"/>
          <c:extLst xmlns:c16r2="http://schemas.microsoft.com/office/drawing/2015/06/chart">
            <c:ext xmlns:c16="http://schemas.microsoft.com/office/drawing/2014/chart" uri="{C3380CC4-5D6E-409C-BE32-E72D297353CC}">
              <c16:uniqueId val="{00000000-C829-4248-BD6F-8FAC707A26A5}"/>
            </c:ext>
          </c:extLst>
        </c:ser>
        <c:dLbls>
          <c:showLegendKey val="0"/>
          <c:showVal val="0"/>
          <c:showCatName val="0"/>
          <c:showSerName val="0"/>
          <c:showPercent val="0"/>
          <c:showBubbleSize val="0"/>
        </c:dLbls>
        <c:marker val="1"/>
        <c:smooth val="0"/>
        <c:axId val="-2125777872"/>
        <c:axId val="-2125775072"/>
      </c:lineChart>
      <c:catAx>
        <c:axId val="-2125777872"/>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2125775072"/>
        <c:crosses val="autoZero"/>
        <c:auto val="1"/>
        <c:lblAlgn val="ctr"/>
        <c:lblOffset val="100"/>
        <c:noMultiLvlLbl val="0"/>
      </c:catAx>
      <c:valAx>
        <c:axId val="-2125775072"/>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3184928082168"/>
              <c:y val="0.399307463649268"/>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2125777872"/>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92393138357705"/>
          <c:y val="0.0363084171770195"/>
          <c:w val="0.814895950506187"/>
          <c:h val="0.854866123505395"/>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13.7</c:v>
                </c:pt>
                <c:pt idx="1">
                  <c:v>11.6</c:v>
                </c:pt>
              </c:numCache>
            </c:numRef>
          </c:val>
          <c:smooth val="0"/>
          <c:extLst xmlns:c16r2="http://schemas.microsoft.com/office/drawing/2015/06/chart">
            <c:ext xmlns:c16="http://schemas.microsoft.com/office/drawing/2014/chart" uri="{C3380CC4-5D6E-409C-BE32-E72D297353CC}">
              <c16:uniqueId val="{00000000-C639-4741-BECA-9BF78BF67518}"/>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22.8</c:v>
                </c:pt>
                <c:pt idx="1">
                  <c:v>24.1</c:v>
                </c:pt>
              </c:numCache>
            </c:numRef>
          </c:val>
          <c:smooth val="0"/>
          <c:extLst xmlns:c16r2="http://schemas.microsoft.com/office/drawing/2015/06/chart">
            <c:ext xmlns:c16="http://schemas.microsoft.com/office/drawing/2014/chart" uri="{C3380CC4-5D6E-409C-BE32-E72D297353CC}">
              <c16:uniqueId val="{00000001-C639-4741-BECA-9BF78BF67518}"/>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r2="http://schemas.microsoft.com/office/drawing/2015/06/chart">
              <c:ext xmlns:c16="http://schemas.microsoft.com/office/drawing/2014/chart" uri="{C3380CC4-5D6E-409C-BE32-E72D297353CC}">
                <c16:uniqueId val="{00000002-C639-4741-BECA-9BF78BF67518}"/>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18.2</c:v>
                </c:pt>
                <c:pt idx="1">
                  <c:v>19.1</c:v>
                </c:pt>
              </c:numCache>
            </c:numRef>
          </c:val>
          <c:smooth val="0"/>
          <c:extLst xmlns:c16r2="http://schemas.microsoft.com/office/drawing/2015/06/chart">
            <c:ext xmlns:c16="http://schemas.microsoft.com/office/drawing/2014/chart" uri="{C3380CC4-5D6E-409C-BE32-E72D297353CC}">
              <c16:uniqueId val="{00000003-C639-4741-BECA-9BF78BF67518}"/>
            </c:ext>
          </c:extLst>
        </c:ser>
        <c:dLbls>
          <c:showLegendKey val="0"/>
          <c:showVal val="0"/>
          <c:showCatName val="0"/>
          <c:showSerName val="0"/>
          <c:showPercent val="0"/>
          <c:showBubbleSize val="0"/>
        </c:dLbls>
        <c:hiLowLines>
          <c:spPr>
            <a:ln w="32356">
              <a:solidFill>
                <a:schemeClr val="tx1"/>
              </a:solidFill>
              <a:prstDash val="solid"/>
            </a:ln>
          </c:spPr>
        </c:hiLowLines>
        <c:axId val="-2124603392"/>
        <c:axId val="-2124600240"/>
      </c:stockChart>
      <c:catAx>
        <c:axId val="-2124603392"/>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4600240"/>
        <c:crosses val="autoZero"/>
        <c:auto val="1"/>
        <c:lblAlgn val="ctr"/>
        <c:lblOffset val="100"/>
        <c:tickLblSkip val="1"/>
        <c:tickMarkSkip val="1"/>
        <c:noMultiLvlLbl val="0"/>
      </c:catAx>
      <c:valAx>
        <c:axId val="-2124600240"/>
        <c:scaling>
          <c:orientation val="minMax"/>
          <c:max val="50.0"/>
          <c:min val="0.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0.0164926649793776"/>
              <c:y val="0.389896607976086"/>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4603392"/>
        <c:crosses val="autoZero"/>
        <c:crossBetween val="between"/>
        <c:majorUnit val="10.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1-0A9F-44C0-8233-233943FF4E5A}"/>
              </c:ext>
            </c:extLst>
          </c:dPt>
          <c:dPt>
            <c:idx val="2"/>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3-0A9F-44C0-8233-233943FF4E5A}"/>
              </c:ext>
            </c:extLst>
          </c:dPt>
          <c:dPt>
            <c:idx val="3"/>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5-0A9F-44C0-8233-233943FF4E5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7-0A9F-44C0-8233-233943FF4E5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9-0A9F-44C0-8233-233943FF4E5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B-0A9F-44C0-8233-233943FF4E5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D-0A9F-44C0-8233-233943FF4E5A}"/>
              </c:ext>
            </c:extLst>
          </c:dPt>
          <c:dPt>
            <c:idx val="10"/>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F-0A9F-44C0-8233-233943FF4E5A}"/>
              </c:ext>
            </c:extLst>
          </c:dPt>
          <c:dPt>
            <c:idx val="11"/>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1-0A9F-44C0-8233-233943FF4E5A}"/>
              </c:ext>
            </c:extLst>
          </c:dPt>
          <c:dPt>
            <c:idx val="12"/>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3-0A9F-44C0-8233-233943FF4E5A}"/>
              </c:ext>
            </c:extLst>
          </c:dPt>
          <c:dPt>
            <c:idx val="13"/>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5-0A9F-44C0-8233-233943FF4E5A}"/>
              </c:ext>
            </c:extLst>
          </c:dPt>
          <c:dPt>
            <c:idx val="14"/>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7-0A9F-44C0-8233-233943FF4E5A}"/>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9.3</c:v>
                </c:pt>
                <c:pt idx="2">
                  <c:v>8.1</c:v>
                </c:pt>
                <c:pt idx="3">
                  <c:v>10.5</c:v>
                </c:pt>
                <c:pt idx="5">
                  <c:v>6.2</c:v>
                </c:pt>
                <c:pt idx="6">
                  <c:v>8.200000000000001</c:v>
                </c:pt>
                <c:pt idx="7">
                  <c:v>10.3</c:v>
                </c:pt>
                <c:pt idx="8">
                  <c:v>13.2</c:v>
                </c:pt>
                <c:pt idx="10">
                  <c:v>15.2</c:v>
                </c:pt>
                <c:pt idx="11">
                  <c:v>8.9</c:v>
                </c:pt>
                <c:pt idx="12">
                  <c:v>7.9</c:v>
                </c:pt>
              </c:numCache>
            </c:numRef>
          </c:val>
          <c:extLst xmlns:c16r2="http://schemas.microsoft.com/office/drawing/2015/06/chart">
            <c:ext xmlns:c16="http://schemas.microsoft.com/office/drawing/2014/chart" uri="{C3380CC4-5D6E-409C-BE32-E72D297353CC}">
              <c16:uniqueId val="{00000018-0A9F-44C0-8233-233943FF4E5A}"/>
            </c:ext>
          </c:extLst>
        </c:ser>
        <c:dLbls>
          <c:showLegendKey val="0"/>
          <c:showVal val="0"/>
          <c:showCatName val="0"/>
          <c:showSerName val="0"/>
          <c:showPercent val="0"/>
          <c:showBubbleSize val="0"/>
        </c:dLbls>
        <c:gapWidth val="34"/>
        <c:overlap val="100"/>
        <c:axId val="-2125108144"/>
        <c:axId val="-2125110944"/>
      </c:barChart>
      <c:catAx>
        <c:axId val="-21251081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2125110944"/>
        <c:crosses val="autoZero"/>
        <c:auto val="1"/>
        <c:lblAlgn val="ctr"/>
        <c:lblOffset val="100"/>
        <c:noMultiLvlLbl val="0"/>
      </c:catAx>
      <c:valAx>
        <c:axId val="-2125110944"/>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1156766426973"/>
              <c:y val="0.386426305577514"/>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125108144"/>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numRef>
              <c:f>Sheet1!$A$2:$A$8</c:f>
              <c:numCache>
                <c:formatCode>General</c:formatCode>
                <c:ptCount val="13"/>
                <c:pt idx="0">
                  <c:v>2005.0</c:v>
                </c:pt>
                <c:pt idx="1">
                  <c:v>2007.0</c:v>
                </c:pt>
                <c:pt idx="2">
                  <c:v>2009.0</c:v>
                </c:pt>
                <c:pt idx="3">
                  <c:v>2011.0</c:v>
                </c:pt>
                <c:pt idx="4">
                  <c:v>2013.0</c:v>
                </c:pt>
                <c:pt idx="5">
                  <c:v>2015.0</c:v>
                </c:pt>
                <c:pt idx="6">
                  <c:v>2017.0</c:v>
                </c:pt>
              </c:numCache>
            </c:numRef>
          </c:cat>
          <c:val>
            <c:numRef>
              <c:f>Sheet1!$B$2:$B$8</c:f>
              <c:numCache>
                <c:formatCode>General</c:formatCode>
                <c:ptCount val="13"/>
                <c:pt idx="0">
                  <c:v>11.9</c:v>
                </c:pt>
                <c:pt idx="1">
                  <c:v>12.9</c:v>
                </c:pt>
                <c:pt idx="2">
                  <c:v>12.7</c:v>
                </c:pt>
                <c:pt idx="3">
                  <c:v>12.9</c:v>
                </c:pt>
                <c:pt idx="4">
                  <c:v>12.9</c:v>
                </c:pt>
                <c:pt idx="5">
                  <c:v>10.2</c:v>
                </c:pt>
                <c:pt idx="6">
                  <c:v>9.3</c:v>
                </c:pt>
              </c:numCache>
            </c:numRef>
          </c:val>
          <c:smooth val="0"/>
          <c:extLst xmlns:c16r2="http://schemas.microsoft.com/office/drawing/2015/06/chart">
            <c:ext xmlns:c16="http://schemas.microsoft.com/office/drawing/2014/chart" uri="{C3380CC4-5D6E-409C-BE32-E72D297353CC}">
              <c16:uniqueId val="{00000000-2A70-4740-BA1D-8625D2BCA5AE}"/>
            </c:ext>
          </c:extLst>
        </c:ser>
        <c:dLbls>
          <c:showLegendKey val="0"/>
          <c:showVal val="0"/>
          <c:showCatName val="0"/>
          <c:showSerName val="0"/>
          <c:showPercent val="0"/>
          <c:showBubbleSize val="0"/>
        </c:dLbls>
        <c:marker val="1"/>
        <c:smooth val="0"/>
        <c:axId val="-2125506496"/>
        <c:axId val="-2125503792"/>
      </c:lineChart>
      <c:catAx>
        <c:axId val="-21255064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2125503792"/>
        <c:crosses val="autoZero"/>
        <c:auto val="1"/>
        <c:lblAlgn val="ctr"/>
        <c:lblOffset val="100"/>
        <c:noMultiLvlLbl val="0"/>
      </c:catAx>
      <c:valAx>
        <c:axId val="-2125503792"/>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3184928082168"/>
              <c:y val="0.399307463649268"/>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2125506496"/>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92393138357705"/>
          <c:y val="0.0363084171770195"/>
          <c:w val="0.814895950506187"/>
          <c:h val="0.854866123505395"/>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8.200000000000001</c:v>
                </c:pt>
                <c:pt idx="1">
                  <c:v>10.2</c:v>
                </c:pt>
              </c:numCache>
            </c:numRef>
          </c:val>
          <c:smooth val="0"/>
          <c:extLst xmlns:c16r2="http://schemas.microsoft.com/office/drawing/2015/06/chart">
            <c:ext xmlns:c16="http://schemas.microsoft.com/office/drawing/2014/chart" uri="{C3380CC4-5D6E-409C-BE32-E72D297353CC}">
              <c16:uniqueId val="{00000000-039F-4A06-AF1F-66E23A4F1AA6}"/>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23.8</c:v>
                </c:pt>
                <c:pt idx="1">
                  <c:v>37.2</c:v>
                </c:pt>
              </c:numCache>
            </c:numRef>
          </c:val>
          <c:smooth val="0"/>
          <c:extLst xmlns:c16r2="http://schemas.microsoft.com/office/drawing/2015/06/chart">
            <c:ext xmlns:c16="http://schemas.microsoft.com/office/drawing/2014/chart" uri="{C3380CC4-5D6E-409C-BE32-E72D297353CC}">
              <c16:uniqueId val="{00000001-039F-4A06-AF1F-66E23A4F1AA6}"/>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r2="http://schemas.microsoft.com/office/drawing/2015/06/chart">
              <c:ext xmlns:c16="http://schemas.microsoft.com/office/drawing/2014/chart" uri="{C3380CC4-5D6E-409C-BE32-E72D297353CC}">
                <c16:uniqueId val="{00000002-039F-4A06-AF1F-66E23A4F1AA6}"/>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12.0</c:v>
                </c:pt>
                <c:pt idx="1">
                  <c:v>18.0</c:v>
                </c:pt>
              </c:numCache>
            </c:numRef>
          </c:val>
          <c:smooth val="0"/>
          <c:extLst xmlns:c16r2="http://schemas.microsoft.com/office/drawing/2015/06/chart">
            <c:ext xmlns:c16="http://schemas.microsoft.com/office/drawing/2014/chart" uri="{C3380CC4-5D6E-409C-BE32-E72D297353CC}">
              <c16:uniqueId val="{00000003-039F-4A06-AF1F-66E23A4F1AA6}"/>
            </c:ext>
          </c:extLst>
        </c:ser>
        <c:dLbls>
          <c:showLegendKey val="0"/>
          <c:showVal val="0"/>
          <c:showCatName val="0"/>
          <c:showSerName val="0"/>
          <c:showPercent val="0"/>
          <c:showBubbleSize val="0"/>
        </c:dLbls>
        <c:hiLowLines>
          <c:spPr>
            <a:ln w="32356">
              <a:solidFill>
                <a:schemeClr val="tx1"/>
              </a:solidFill>
              <a:prstDash val="solid"/>
            </a:ln>
          </c:spPr>
        </c:hiLowLines>
        <c:axId val="-2123916272"/>
        <c:axId val="-2123913104"/>
      </c:stockChart>
      <c:catAx>
        <c:axId val="-2123916272"/>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3913104"/>
        <c:crosses val="autoZero"/>
        <c:auto val="1"/>
        <c:lblAlgn val="ctr"/>
        <c:lblOffset val="100"/>
        <c:tickLblSkip val="1"/>
        <c:tickMarkSkip val="1"/>
        <c:noMultiLvlLbl val="0"/>
      </c:catAx>
      <c:valAx>
        <c:axId val="-2123913104"/>
        <c:scaling>
          <c:orientation val="minMax"/>
          <c:max val="50.0"/>
          <c:min val="0.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0.0164926649793776"/>
              <c:y val="0.389896607976086"/>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23916272"/>
        <c:crosses val="autoZero"/>
        <c:crossBetween val="between"/>
        <c:majorUnit val="10.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1-33A9-46E2-8E6D-BF728A847F46}"/>
              </c:ext>
            </c:extLst>
          </c:dPt>
          <c:dPt>
            <c:idx val="2"/>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3-33A9-46E2-8E6D-BF728A847F46}"/>
              </c:ext>
            </c:extLst>
          </c:dPt>
          <c:dPt>
            <c:idx val="3"/>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5-33A9-46E2-8E6D-BF728A847F4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7-33A9-46E2-8E6D-BF728A847F4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9-33A9-46E2-8E6D-BF728A847F4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B-33A9-46E2-8E6D-BF728A847F4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D-33A9-46E2-8E6D-BF728A847F46}"/>
              </c:ext>
            </c:extLst>
          </c:dPt>
          <c:dPt>
            <c:idx val="10"/>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F-33A9-46E2-8E6D-BF728A847F46}"/>
              </c:ext>
            </c:extLst>
          </c:dPt>
          <c:dPt>
            <c:idx val="11"/>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1-33A9-46E2-8E6D-BF728A847F46}"/>
              </c:ext>
            </c:extLst>
          </c:dPt>
          <c:dPt>
            <c:idx val="12"/>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3-33A9-46E2-8E6D-BF728A847F46}"/>
              </c:ext>
            </c:extLst>
          </c:dPt>
          <c:dPt>
            <c:idx val="13"/>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5-33A9-46E2-8E6D-BF728A847F46}"/>
              </c:ext>
            </c:extLst>
          </c:dPt>
          <c:dPt>
            <c:idx val="14"/>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7-33A9-46E2-8E6D-BF728A847F46}"/>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3.4</c:v>
                </c:pt>
                <c:pt idx="2">
                  <c:v>4.8</c:v>
                </c:pt>
                <c:pt idx="3">
                  <c:v>2.0</c:v>
                </c:pt>
                <c:pt idx="5">
                  <c:v>4.1</c:v>
                </c:pt>
                <c:pt idx="6">
                  <c:v>3.4</c:v>
                </c:pt>
                <c:pt idx="7">
                  <c:v>2.3</c:v>
                </c:pt>
                <c:pt idx="8">
                  <c:v>3.5</c:v>
                </c:pt>
                <c:pt idx="10">
                  <c:v>7.5</c:v>
                </c:pt>
                <c:pt idx="11">
                  <c:v>4.0</c:v>
                </c:pt>
                <c:pt idx="12">
                  <c:v>2.1</c:v>
                </c:pt>
              </c:numCache>
            </c:numRef>
          </c:val>
          <c:extLst xmlns:c16r2="http://schemas.microsoft.com/office/drawing/2015/06/chart">
            <c:ext xmlns:c16="http://schemas.microsoft.com/office/drawing/2014/chart" uri="{C3380CC4-5D6E-409C-BE32-E72D297353CC}">
              <c16:uniqueId val="{00000018-33A9-46E2-8E6D-BF728A847F46}"/>
            </c:ext>
          </c:extLst>
        </c:ser>
        <c:dLbls>
          <c:showLegendKey val="0"/>
          <c:showVal val="0"/>
          <c:showCatName val="0"/>
          <c:showSerName val="0"/>
          <c:showPercent val="0"/>
          <c:showBubbleSize val="0"/>
        </c:dLbls>
        <c:gapWidth val="34"/>
        <c:overlap val="100"/>
        <c:axId val="-2132155056"/>
        <c:axId val="-2132152272"/>
      </c:barChart>
      <c:catAx>
        <c:axId val="-213215505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2132152272"/>
        <c:crosses val="autoZero"/>
        <c:auto val="1"/>
        <c:lblAlgn val="ctr"/>
        <c:lblOffset val="100"/>
        <c:noMultiLvlLbl val="0"/>
      </c:catAx>
      <c:valAx>
        <c:axId val="-2132152272"/>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1156766426973"/>
              <c:y val="0.386426305577514"/>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132155056"/>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strCache>
            </c:strRef>
          </c:cat>
          <c:val>
            <c:numRef>
              <c:f>Sheet1!$B$2:$B$15</c:f>
              <c:numCache>
                <c:formatCode>General</c:formatCode>
                <c:ptCount val="14"/>
                <c:pt idx="0">
                  <c:v>10.2</c:v>
                </c:pt>
                <c:pt idx="1">
                  <c:v>9.200000000000001</c:v>
                </c:pt>
                <c:pt idx="2">
                  <c:v>8.9</c:v>
                </c:pt>
                <c:pt idx="3">
                  <c:v>7.2</c:v>
                </c:pt>
                <c:pt idx="4">
                  <c:v>8.3</c:v>
                </c:pt>
                <c:pt idx="5">
                  <c:v>6.6</c:v>
                </c:pt>
                <c:pt idx="6">
                  <c:v>7.4</c:v>
                </c:pt>
                <c:pt idx="7">
                  <c:v>6.2</c:v>
                </c:pt>
                <c:pt idx="8">
                  <c:v>7.1</c:v>
                </c:pt>
                <c:pt idx="9">
                  <c:v>5.9</c:v>
                </c:pt>
                <c:pt idx="10">
                  <c:v>6.2</c:v>
                </c:pt>
                <c:pt idx="11">
                  <c:v>5.6</c:v>
                </c:pt>
                <c:pt idx="12">
                  <c:v>3.9</c:v>
                </c:pt>
                <c:pt idx="13">
                  <c:v>3.4</c:v>
                </c:pt>
              </c:numCache>
            </c:numRef>
          </c:val>
          <c:smooth val="0"/>
          <c:extLst xmlns:c16r2="http://schemas.microsoft.com/office/drawing/2015/06/chart">
            <c:ext xmlns:c16="http://schemas.microsoft.com/office/drawing/2014/chart" uri="{C3380CC4-5D6E-409C-BE32-E72D297353CC}">
              <c16:uniqueId val="{00000000-7843-44AE-A751-4D77E719AB52}"/>
            </c:ext>
          </c:extLst>
        </c:ser>
        <c:dLbls>
          <c:showLegendKey val="0"/>
          <c:showVal val="0"/>
          <c:showCatName val="0"/>
          <c:showSerName val="0"/>
          <c:showPercent val="0"/>
          <c:showBubbleSize val="0"/>
        </c:dLbls>
        <c:marker val="1"/>
        <c:smooth val="0"/>
        <c:axId val="-2132100496"/>
        <c:axId val="-2132097696"/>
      </c:lineChart>
      <c:catAx>
        <c:axId val="-2132100496"/>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2132097696"/>
        <c:crosses val="autoZero"/>
        <c:auto val="1"/>
        <c:lblAlgn val="ctr"/>
        <c:lblOffset val="100"/>
        <c:noMultiLvlLbl val="0"/>
      </c:catAx>
      <c:valAx>
        <c:axId val="-2132097696"/>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3184928082168"/>
              <c:y val="0.399307463649268"/>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2132100496"/>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92393138357705"/>
          <c:y val="0.0363084171770195"/>
          <c:w val="0.814895950506187"/>
          <c:h val="0.854866123505395"/>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Sheet1!$B$2:$C$2</c:f>
              <c:numCache>
                <c:formatCode>0.0</c:formatCode>
                <c:ptCount val="2"/>
                <c:pt idx="0">
                  <c:v>2.1</c:v>
                </c:pt>
                <c:pt idx="1">
                  <c:v>2.7</c:v>
                </c:pt>
              </c:numCache>
            </c:numRef>
          </c:val>
          <c:smooth val="0"/>
          <c:extLst xmlns:c16r2="http://schemas.microsoft.com/office/drawing/2015/06/chart">
            <c:ext xmlns:c16="http://schemas.microsoft.com/office/drawing/2014/chart" uri="{C3380CC4-5D6E-409C-BE32-E72D297353CC}">
              <c16:uniqueId val="{00000000-39DA-4C7E-BA69-E8AF955E6BAA}"/>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Sheet1!$B$3:$C$3</c:f>
              <c:numCache>
                <c:formatCode>0.0</c:formatCode>
                <c:ptCount val="2"/>
                <c:pt idx="0">
                  <c:v>6.0</c:v>
                </c:pt>
                <c:pt idx="1">
                  <c:v>9.0</c:v>
                </c:pt>
              </c:numCache>
            </c:numRef>
          </c:val>
          <c:smooth val="0"/>
          <c:extLst xmlns:c16r2="http://schemas.microsoft.com/office/drawing/2015/06/chart">
            <c:ext xmlns:c16="http://schemas.microsoft.com/office/drawing/2014/chart" uri="{C3380CC4-5D6E-409C-BE32-E72D297353CC}">
              <c16:uniqueId val="{00000001-39DA-4C7E-BA69-E8AF955E6BAA}"/>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r2="http://schemas.microsoft.com/office/drawing/2015/06/chart">
              <c:ext xmlns:c16="http://schemas.microsoft.com/office/drawing/2014/chart" uri="{C3380CC4-5D6E-409C-BE32-E72D297353CC}">
                <c16:uniqueId val="{00000002-39DA-4C7E-BA69-E8AF955E6BAA}"/>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Sheet1!$B$4:$C$4</c:f>
              <c:numCache>
                <c:formatCode>0.0</c:formatCode>
                <c:ptCount val="2"/>
                <c:pt idx="0">
                  <c:v>3.3</c:v>
                </c:pt>
                <c:pt idx="1">
                  <c:v>4.7</c:v>
                </c:pt>
              </c:numCache>
            </c:numRef>
          </c:val>
          <c:smooth val="0"/>
          <c:extLst xmlns:c16r2="http://schemas.microsoft.com/office/drawing/2015/06/chart">
            <c:ext xmlns:c16="http://schemas.microsoft.com/office/drawing/2014/chart" uri="{C3380CC4-5D6E-409C-BE32-E72D297353CC}">
              <c16:uniqueId val="{00000003-39DA-4C7E-BA69-E8AF955E6BAA}"/>
            </c:ext>
          </c:extLst>
        </c:ser>
        <c:dLbls>
          <c:showLegendKey val="0"/>
          <c:showVal val="0"/>
          <c:showCatName val="0"/>
          <c:showSerName val="0"/>
          <c:showPercent val="0"/>
          <c:showBubbleSize val="0"/>
        </c:dLbls>
        <c:hiLowLines>
          <c:spPr>
            <a:ln w="32356">
              <a:solidFill>
                <a:schemeClr val="tx1"/>
              </a:solidFill>
              <a:prstDash val="solid"/>
            </a:ln>
          </c:spPr>
        </c:hiLowLines>
        <c:axId val="-2132019344"/>
        <c:axId val="-2132016192"/>
      </c:stockChart>
      <c:catAx>
        <c:axId val="-2132019344"/>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32016192"/>
        <c:crosses val="autoZero"/>
        <c:auto val="1"/>
        <c:lblAlgn val="ctr"/>
        <c:lblOffset val="100"/>
        <c:tickLblSkip val="1"/>
        <c:tickMarkSkip val="1"/>
        <c:noMultiLvlLbl val="0"/>
      </c:catAx>
      <c:valAx>
        <c:axId val="-2132016192"/>
        <c:scaling>
          <c:orientation val="minMax"/>
          <c:max val="20.0"/>
          <c:min val="0.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0.0164926649793776"/>
              <c:y val="0.389896607976086"/>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32019344"/>
        <c:crosses val="autoZero"/>
        <c:crossBetween val="between"/>
        <c:majorUnit val="5.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1-1BBB-4542-899B-B4BF2B773C57}"/>
              </c:ext>
            </c:extLst>
          </c:dPt>
          <c:dPt>
            <c:idx val="2"/>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3-1BBB-4542-899B-B4BF2B773C57}"/>
              </c:ext>
            </c:extLst>
          </c:dPt>
          <c:dPt>
            <c:idx val="3"/>
            <c:invertIfNegative val="0"/>
            <c:bubble3D val="0"/>
            <c:spPr>
              <a:gradFill>
                <a:gsLst>
                  <a:gs pos="0">
                    <a:srgbClr val="339966"/>
                  </a:gs>
                  <a:gs pos="100000">
                    <a:srgbClr val="18472F"/>
                  </a:gs>
                </a:gsLst>
                <a:lin ang="5400000" scaled="0"/>
              </a:gradFill>
              <a:ln w="19050">
                <a:solidFill>
                  <a:schemeClr val="tx1"/>
                </a:solidFill>
              </a:ln>
            </c:spPr>
            <c:extLst xmlns:c16r2="http://schemas.microsoft.com/office/drawing/2015/06/chart">
              <c:ext xmlns:c16="http://schemas.microsoft.com/office/drawing/2014/chart" uri="{C3380CC4-5D6E-409C-BE32-E72D297353CC}">
                <c16:uniqueId val="{00000005-1BBB-4542-899B-B4BF2B773C5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7-1BBB-4542-899B-B4BF2B773C5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9-1BBB-4542-899B-B4BF2B773C5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B-1BBB-4542-899B-B4BF2B773C5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D-1BBB-4542-899B-B4BF2B773C57}"/>
              </c:ext>
            </c:extLst>
          </c:dPt>
          <c:dPt>
            <c:idx val="10"/>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0F-1BBB-4542-899B-B4BF2B773C57}"/>
              </c:ext>
            </c:extLst>
          </c:dPt>
          <c:dPt>
            <c:idx val="11"/>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1-1BBB-4542-899B-B4BF2B773C57}"/>
              </c:ext>
            </c:extLst>
          </c:dPt>
          <c:dPt>
            <c:idx val="12"/>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3-1BBB-4542-899B-B4BF2B773C57}"/>
              </c:ext>
            </c:extLst>
          </c:dPt>
          <c:dPt>
            <c:idx val="13"/>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5-1BBB-4542-899B-B4BF2B773C57}"/>
              </c:ext>
            </c:extLst>
          </c:dPt>
          <c:dPt>
            <c:idx val="14"/>
            <c:invertIfNegative val="0"/>
            <c:bubble3D val="0"/>
            <c:spPr>
              <a:gradFill>
                <a:gsLst>
                  <a:gs pos="0">
                    <a:srgbClr val="00B0F0"/>
                  </a:gs>
                  <a:gs pos="100000">
                    <a:srgbClr val="0070C0"/>
                  </a:gs>
                </a:gsLst>
                <a:lin ang="5400000" scaled="1"/>
              </a:gradFill>
              <a:ln w="19050">
                <a:solidFill>
                  <a:schemeClr val="tx1"/>
                </a:solidFill>
              </a:ln>
            </c:spPr>
            <c:extLst xmlns:c16r2="http://schemas.microsoft.com/office/drawing/2015/06/chart">
              <c:ext xmlns:c16="http://schemas.microsoft.com/office/drawing/2014/chart" uri="{C3380CC4-5D6E-409C-BE32-E72D297353CC}">
                <c16:uniqueId val="{00000017-1BBB-4542-899B-B4BF2B773C57}"/>
              </c:ext>
            </c:extLst>
          </c:dPt>
          <c:dLbls>
            <c:numFmt formatCode="#,##0.0" sourceLinked="0"/>
            <c:spPr>
              <a:noFill/>
              <a:ln>
                <a:noFill/>
              </a:ln>
              <a:effectLst/>
            </c:spPr>
            <c:txPr>
              <a:bodyPr/>
              <a:lstStyle/>
              <a:p>
                <a:pPr>
                  <a:defRPr sz="900" b="1">
                    <a:latin typeface="+mj-lt"/>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9.700000000000001</c:v>
                </c:pt>
                <c:pt idx="2">
                  <c:v>11.6</c:v>
                </c:pt>
                <c:pt idx="3">
                  <c:v>7.9</c:v>
                </c:pt>
                <c:pt idx="5">
                  <c:v>4.0</c:v>
                </c:pt>
                <c:pt idx="6">
                  <c:v>7.3</c:v>
                </c:pt>
                <c:pt idx="7">
                  <c:v>10.6</c:v>
                </c:pt>
                <c:pt idx="8">
                  <c:v>18.0</c:v>
                </c:pt>
                <c:pt idx="10">
                  <c:v>14.8</c:v>
                </c:pt>
                <c:pt idx="11">
                  <c:v>9.4</c:v>
                </c:pt>
                <c:pt idx="12">
                  <c:v>8.6</c:v>
                </c:pt>
              </c:numCache>
            </c:numRef>
          </c:val>
          <c:extLst xmlns:c16r2="http://schemas.microsoft.com/office/drawing/2015/06/chart">
            <c:ext xmlns:c16="http://schemas.microsoft.com/office/drawing/2014/chart" uri="{C3380CC4-5D6E-409C-BE32-E72D297353CC}">
              <c16:uniqueId val="{00000018-1BBB-4542-899B-B4BF2B773C57}"/>
            </c:ext>
          </c:extLst>
        </c:ser>
        <c:dLbls>
          <c:showLegendKey val="0"/>
          <c:showVal val="0"/>
          <c:showCatName val="0"/>
          <c:showSerName val="0"/>
          <c:showPercent val="0"/>
          <c:showBubbleSize val="0"/>
        </c:dLbls>
        <c:gapWidth val="34"/>
        <c:overlap val="100"/>
        <c:axId val="-2132560944"/>
        <c:axId val="-2132563744"/>
      </c:barChart>
      <c:catAx>
        <c:axId val="-213256094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a:latin typeface="+mj-lt"/>
              </a:defRPr>
            </a:pPr>
            <a:endParaRPr lang="en-US"/>
          </a:p>
        </c:txPr>
        <c:crossAx val="-2132563744"/>
        <c:crosses val="autoZero"/>
        <c:auto val="1"/>
        <c:lblAlgn val="ctr"/>
        <c:lblOffset val="100"/>
        <c:noMultiLvlLbl val="0"/>
      </c:catAx>
      <c:valAx>
        <c:axId val="-2132563744"/>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1156766426973"/>
              <c:y val="0.386426305577514"/>
            </c:manualLayout>
          </c:layout>
          <c:overlay val="0"/>
        </c:title>
        <c:numFmt formatCode="General" sourceLinked="1"/>
        <c:majorTickMark val="out"/>
        <c:minorTickMark val="none"/>
        <c:tickLblPos val="nextTo"/>
        <c:spPr>
          <a:ln w="25400">
            <a:solidFill>
              <a:schemeClr val="tx1"/>
            </a:solidFill>
          </a:ln>
        </c:spPr>
        <c:txPr>
          <a:bodyPr/>
          <a:lstStyle/>
          <a:p>
            <a:pPr>
              <a:defRPr sz="900" b="1">
                <a:latin typeface="+mj-lt"/>
              </a:defRPr>
            </a:pPr>
            <a:endParaRPr lang="en-US"/>
          </a:p>
        </c:txPr>
        <c:crossAx val="-2132560944"/>
        <c:crosses val="autoZero"/>
        <c:crossBetween val="between"/>
        <c:majorUnit val="20.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numFmt formatCode="#,##0.0" sourceLinked="0"/>
            <c:spPr>
              <a:noFill/>
              <a:ln>
                <a:noFill/>
              </a:ln>
            </c:spPr>
            <c:txPr>
              <a:bodyPr/>
              <a:lstStyle/>
              <a:p>
                <a:pPr>
                  <a:defRPr sz="900" b="1"/>
                </a:pPr>
                <a:endParaRPr lang="en-US"/>
              </a:p>
            </c:txPr>
            <c:dLblPos val="t"/>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Sheet1!$A$2:$A$15</c:f>
              <c:strCach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strCache>
            </c:strRef>
          </c:cat>
          <c:val>
            <c:numRef>
              <c:f>Sheet1!$B$2:$B$15</c:f>
              <c:numCache>
                <c:formatCode>General</c:formatCode>
                <c:ptCount val="14"/>
                <c:pt idx="0">
                  <c:v>18.7</c:v>
                </c:pt>
                <c:pt idx="1">
                  <c:v>18.7</c:v>
                </c:pt>
                <c:pt idx="2">
                  <c:v>17.8</c:v>
                </c:pt>
                <c:pt idx="3">
                  <c:v>16.0</c:v>
                </c:pt>
                <c:pt idx="4">
                  <c:v>16.2</c:v>
                </c:pt>
                <c:pt idx="5">
                  <c:v>14.2</c:v>
                </c:pt>
                <c:pt idx="6">
                  <c:v>14.4</c:v>
                </c:pt>
                <c:pt idx="7">
                  <c:v>14.3</c:v>
                </c:pt>
                <c:pt idx="8">
                  <c:v>14.9</c:v>
                </c:pt>
                <c:pt idx="9">
                  <c:v>13.8</c:v>
                </c:pt>
                <c:pt idx="10">
                  <c:v>15.3</c:v>
                </c:pt>
                <c:pt idx="11">
                  <c:v>15.0</c:v>
                </c:pt>
                <c:pt idx="12">
                  <c:v>11.5</c:v>
                </c:pt>
                <c:pt idx="13">
                  <c:v>9.700000000000001</c:v>
                </c:pt>
              </c:numCache>
            </c:numRef>
          </c:val>
          <c:smooth val="0"/>
          <c:extLst xmlns:c16r2="http://schemas.microsoft.com/office/drawing/2015/06/chart">
            <c:ext xmlns:c16="http://schemas.microsoft.com/office/drawing/2014/chart" uri="{C3380CC4-5D6E-409C-BE32-E72D297353CC}">
              <c16:uniqueId val="{00000000-E13A-4FCB-A163-5FBC6A2A88AF}"/>
            </c:ext>
          </c:extLst>
        </c:ser>
        <c:dLbls>
          <c:showLegendKey val="0"/>
          <c:showVal val="0"/>
          <c:showCatName val="0"/>
          <c:showSerName val="0"/>
          <c:showPercent val="0"/>
          <c:showBubbleSize val="0"/>
        </c:dLbls>
        <c:marker val="1"/>
        <c:smooth val="0"/>
        <c:axId val="-2132615824"/>
        <c:axId val="-2132618592"/>
      </c:lineChart>
      <c:catAx>
        <c:axId val="-213261582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a:latin typeface="+mn-lt"/>
              </a:defRPr>
            </a:pPr>
            <a:endParaRPr lang="en-US"/>
          </a:p>
        </c:txPr>
        <c:crossAx val="-2132618592"/>
        <c:crosses val="autoZero"/>
        <c:auto val="1"/>
        <c:lblAlgn val="ctr"/>
        <c:lblOffset val="100"/>
        <c:noMultiLvlLbl val="0"/>
      </c:catAx>
      <c:valAx>
        <c:axId val="-2132618592"/>
        <c:scaling>
          <c:orientation val="minMax"/>
          <c:max val="100.0"/>
          <c:min val="0.0"/>
        </c:scaling>
        <c:delete val="0"/>
        <c:axPos val="l"/>
        <c:majorGridlines>
          <c:spPr>
            <a:ln>
              <a:noFill/>
            </a:ln>
          </c:spPr>
        </c:majorGridlines>
        <c:title>
          <c:tx>
            <c:rich>
              <a:bodyPr rot="-5400000" vert="horz"/>
              <a:lstStyle/>
              <a:p>
                <a:pPr>
                  <a:defRPr sz="900"/>
                </a:pPr>
                <a:r>
                  <a:rPr lang="en-US" sz="900" dirty="0" smtClean="0"/>
                  <a:t>Percent</a:t>
                </a:r>
                <a:endParaRPr lang="en-US" sz="900" dirty="0"/>
              </a:p>
            </c:rich>
          </c:tx>
          <c:layout>
            <c:manualLayout>
              <c:xMode val="edge"/>
              <c:yMode val="edge"/>
              <c:x val="0.0163184928082168"/>
              <c:y val="0.399307463649268"/>
            </c:manualLayout>
          </c:layout>
          <c:overlay val="0"/>
        </c:title>
        <c:numFmt formatCode="#,##0" sourceLinked="0"/>
        <c:majorTickMark val="out"/>
        <c:minorTickMark val="none"/>
        <c:tickLblPos val="nextTo"/>
        <c:spPr>
          <a:ln w="25400">
            <a:solidFill>
              <a:schemeClr val="tx1"/>
            </a:solidFill>
          </a:ln>
        </c:spPr>
        <c:txPr>
          <a:bodyPr/>
          <a:lstStyle/>
          <a:p>
            <a:pPr>
              <a:defRPr sz="900" b="1">
                <a:latin typeface="+mj-lt"/>
              </a:defRPr>
            </a:pPr>
            <a:endParaRPr lang="en-US"/>
          </a:p>
        </c:txPr>
        <c:crossAx val="-2132615824"/>
        <c:crosses val="autoZero"/>
        <c:crossBetween val="between"/>
        <c:majorUnit val="20.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92393138357705"/>
          <c:y val="0.0363084171770195"/>
          <c:w val="0.814895950506187"/>
          <c:h val="0.854866123505395"/>
        </c:manualLayout>
      </c:layout>
      <c:stockChart>
        <c:ser>
          <c:idx val="0"/>
          <c:order val="0"/>
          <c:tx>
            <c:strRef>
              <c:f>Sheet1!$A$2</c:f>
              <c:strCache>
                <c:ptCount val="1"/>
                <c:pt idx="0">
                  <c:v>Min</c:v>
                </c:pt>
              </c:strCache>
            </c:strRef>
          </c:tx>
          <c:spPr>
            <a:ln w="36401">
              <a:noFill/>
            </a:ln>
          </c:spPr>
          <c:marker>
            <c:symbol val="dash"/>
            <c:size val="18"/>
            <c:spPr>
              <a:solidFill>
                <a:srgbClr val="FFFFFF"/>
              </a:solidFill>
              <a:ln>
                <a:solidFill>
                  <a:srgbClr val="FFFFFF"/>
                </a:solidFill>
                <a:prstDash val="solid"/>
              </a:ln>
            </c:spPr>
          </c:marker>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Sheet1!$B$2:$C$2</c:f>
              <c:numCache>
                <c:formatCode>0.0</c:formatCode>
                <c:ptCount val="2"/>
                <c:pt idx="0">
                  <c:v>5.4</c:v>
                </c:pt>
                <c:pt idx="1">
                  <c:v>5.9</c:v>
                </c:pt>
              </c:numCache>
            </c:numRef>
          </c:val>
          <c:smooth val="0"/>
          <c:extLst xmlns:c16r2="http://schemas.microsoft.com/office/drawing/2015/06/chart">
            <c:ext xmlns:c16="http://schemas.microsoft.com/office/drawing/2014/chart" uri="{C3380CC4-5D6E-409C-BE32-E72D297353CC}">
              <c16:uniqueId val="{00000000-8E9C-4132-A808-E060EDE5AF7C}"/>
            </c:ext>
          </c:extLst>
        </c:ser>
        <c:ser>
          <c:idx val="1"/>
          <c:order val="1"/>
          <c:tx>
            <c:strRef>
              <c:f>Sheet1!$A$3</c:f>
              <c:strCache>
                <c:ptCount val="1"/>
                <c:pt idx="0">
                  <c:v>Max</c:v>
                </c:pt>
              </c:strCache>
            </c:strRef>
          </c:tx>
          <c:spPr>
            <a:ln w="36401">
              <a:noFill/>
            </a:ln>
          </c:spPr>
          <c:marker>
            <c:symbol val="dash"/>
            <c:size val="18"/>
            <c:spPr>
              <a:solidFill>
                <a:schemeClr val="tx1"/>
              </a:solidFill>
              <a:ln>
                <a:solidFill>
                  <a:srgbClr val="FFFFFF"/>
                </a:solidFill>
                <a:prstDash val="solid"/>
              </a:ln>
            </c:spPr>
          </c:marker>
          <c:dLbls>
            <c:numFmt formatCode="#,##0.0" sourceLinked="0"/>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Sheet1!$B$3:$C$3</c:f>
              <c:numCache>
                <c:formatCode>0.0</c:formatCode>
                <c:ptCount val="2"/>
                <c:pt idx="0">
                  <c:v>12.7</c:v>
                </c:pt>
                <c:pt idx="1">
                  <c:v>14.8</c:v>
                </c:pt>
              </c:numCache>
            </c:numRef>
          </c:val>
          <c:smooth val="0"/>
          <c:extLst xmlns:c16r2="http://schemas.microsoft.com/office/drawing/2015/06/chart">
            <c:ext xmlns:c16="http://schemas.microsoft.com/office/drawing/2014/chart" uri="{C3380CC4-5D6E-409C-BE32-E72D297353CC}">
              <c16:uniqueId val="{00000001-8E9C-4132-A808-E060EDE5AF7C}"/>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r2="http://schemas.microsoft.com/office/drawing/2015/06/chart">
              <c:ext xmlns:c16="http://schemas.microsoft.com/office/drawing/2014/chart" uri="{C3380CC4-5D6E-409C-BE32-E72D297353CC}">
                <c16:uniqueId val="{00000002-8E9C-4132-A808-E060EDE5AF7C}"/>
              </c:ext>
            </c:extLst>
          </c:dPt>
          <c:dLbls>
            <c:spPr>
              <a:noFill/>
              <a:ln w="3235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Sheet1!$B$1:$C$1</c:f>
              <c:strCache>
                <c:ptCount val="2"/>
                <c:pt idx="0">
                  <c:v>States</c:v>
                </c:pt>
                <c:pt idx="1">
                  <c:v>Cities</c:v>
                </c:pt>
              </c:strCache>
            </c:strRef>
          </c:cat>
          <c:val>
            <c:numRef>
              <c:f>Sheet1!$B$4:$C$4</c:f>
              <c:numCache>
                <c:formatCode>0.0</c:formatCode>
                <c:ptCount val="2"/>
                <c:pt idx="0">
                  <c:v>8.8</c:v>
                </c:pt>
                <c:pt idx="1">
                  <c:v>9.5</c:v>
                </c:pt>
              </c:numCache>
            </c:numRef>
          </c:val>
          <c:smooth val="0"/>
          <c:extLst xmlns:c16r2="http://schemas.microsoft.com/office/drawing/2015/06/chart">
            <c:ext xmlns:c16="http://schemas.microsoft.com/office/drawing/2014/chart" uri="{C3380CC4-5D6E-409C-BE32-E72D297353CC}">
              <c16:uniqueId val="{00000003-8E9C-4132-A808-E060EDE5AF7C}"/>
            </c:ext>
          </c:extLst>
        </c:ser>
        <c:dLbls>
          <c:showLegendKey val="0"/>
          <c:showVal val="0"/>
          <c:showCatName val="0"/>
          <c:showSerName val="0"/>
          <c:showPercent val="0"/>
          <c:showBubbleSize val="0"/>
        </c:dLbls>
        <c:hiLowLines>
          <c:spPr>
            <a:ln w="32356">
              <a:solidFill>
                <a:schemeClr val="tx1"/>
              </a:solidFill>
              <a:prstDash val="solid"/>
            </a:ln>
          </c:spPr>
        </c:hiLowLines>
        <c:axId val="-2132697344"/>
        <c:axId val="-2132700512"/>
      </c:stockChart>
      <c:catAx>
        <c:axId val="-2132697344"/>
        <c:scaling>
          <c:orientation val="minMax"/>
        </c:scaling>
        <c:delete val="0"/>
        <c:axPos val="b"/>
        <c:numFmt formatCode="General" sourceLinked="1"/>
        <c:majorTickMark val="none"/>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32700512"/>
        <c:crosses val="autoZero"/>
        <c:auto val="1"/>
        <c:lblAlgn val="ctr"/>
        <c:lblOffset val="100"/>
        <c:tickLblSkip val="1"/>
        <c:tickMarkSkip val="1"/>
        <c:noMultiLvlLbl val="0"/>
      </c:catAx>
      <c:valAx>
        <c:axId val="-2132700512"/>
        <c:scaling>
          <c:orientation val="minMax"/>
          <c:max val="20.0"/>
          <c:min val="0.0"/>
        </c:scaling>
        <c:delete val="0"/>
        <c:axPos val="l"/>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0.0164926649793776"/>
              <c:y val="0.389896607976086"/>
            </c:manualLayout>
          </c:layout>
          <c:overlay val="0"/>
          <c:spPr>
            <a:noFill/>
            <a:ln w="32356">
              <a:noFill/>
            </a:ln>
          </c:spPr>
        </c:title>
        <c:numFmt formatCode="0" sourceLinked="0"/>
        <c:majorTickMark val="out"/>
        <c:minorTickMark val="none"/>
        <c:tickLblPos val="nextTo"/>
        <c:spPr>
          <a:ln w="25398">
            <a:solidFill>
              <a:schemeClr val="tx1"/>
            </a:solidFill>
            <a:prstDash val="solid"/>
          </a:ln>
        </c:spPr>
        <c:txPr>
          <a:bodyPr rot="0" vert="horz"/>
          <a:lstStyle/>
          <a:p>
            <a:pPr>
              <a:defRPr sz="900" b="1" i="0" u="none" strike="noStrike" baseline="0">
                <a:solidFill>
                  <a:schemeClr val="tx1"/>
                </a:solidFill>
                <a:latin typeface="Arial"/>
                <a:ea typeface="Arial"/>
                <a:cs typeface="Arial"/>
              </a:defRPr>
            </a:pPr>
            <a:endParaRPr lang="en-US"/>
          </a:p>
        </c:txPr>
        <c:crossAx val="-2132697344"/>
        <c:crosses val="autoZero"/>
        <c:crossBetween val="between"/>
        <c:majorUnit val="5.0"/>
      </c:valAx>
      <c:spPr>
        <a:noFill/>
        <a:ln w="25398">
          <a:no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12/4/18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Sexual Behaviors that Contribute to Unintended Pregnancy and Sexually Transmitted Infections, Including HIV Infection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7B3D8-D94B-43BD-BD5D-DB0C895CAD9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90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percentages of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9.7. The percentage for Male students is 11.6. The percentage for Female students is 7.9. The percentage for 9th grade students is 4.0. The percentage for 10th grade students is 7.3. The percentage for 11th grade students is 10.6. The percentage for 12th grade students is 18.0. The percentage for Black students is 14.8. The percentage for Hispanic students is 9.4. The percentage for White students is 8.6.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1991-2017. This slide shows percentages from 1991 through 2017 for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1991 is 18.7. The percentage for 1993 is 18.7. The percentage for 1995 is 17.8. The percentage for 1997 is 16.0. The percentage for 1999 is 16.2. The percentage for 2001 is 14.2. The percentage for 2003 is 14.4. The percentage for 2005 is 14.3. The percentage for 2007 is 14.9. The percentage for 2009 is 13.8. The percentage for 2011 is 15.3. The percentage for 2013 is 15.0. The percentage for 2015 is 11.5. The percentage for 2017 is 9.7.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32 states and 19 cities for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5.4% to 12.7%. The median across states was 8.8%.  The range across cites was 5.9% to 14.8%. The median across cities was 9.5%.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had sexual intercourse with four or more persons during their life, 2017. The values range from 5.4% to 12.7%. California, Colorado, Connecticut, Hawaii, Massachusetts, Nebraska, New York, Wisconsin, range from 5.4% to 7.2%. Arizona, Iowa, Kansas, Maine, Maryland, New Hampshire, Pennsylvania, Rhode Island, range from 7.3% to 8.8%. Illinois, Kentucky, Michigan, Nevada, New Mexico, North Carolina, South Carolina, Vermont, range from 8.9% to 9.8%. Alaska, Arkansas, Delaware, Florida, Montana, Oklahoma, Texas, West Virginia, range from 9.9% to 12.7%. Virginia, Utah, Tennessee, North Dakota, Missouri, Louisiana, Idaho, did not ask this question. Alabama, Georgia, Indiana, Mississippi, New Jersey, Ohio, and South Dakota did not have weighted data. Minnesota, Oregon, Washington and Wyoming did not participate.</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12EC7CA-BFAC-443B-9E1A-3201B052F8F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13034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28.7. The percentage for Male students is 28.6. The percentage for Female students is 28.8. The percentage for 9th grade students is 12.9. The percentage for 10th grade students is 24.9. The percentage for 11th grade students is 35.3. The percentage for 12th grade students is 44.3. The percentage for Black students is 31.3. The percentage for Hispanic students is 29.2. The percentage for White students is 28.8.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1991-2017. This slide shows percentages from 1991 through 2017 for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1991 is 37.5. The percentage for 1993 is 37.5. The percentage for 1995 is 37.9. The percentage for 1997 is 34.8. The percentage for 1999 is 36.3. The percentage for 2001 is 33.4. The percentage for 2003 is 34.3. The percentage for 2005 is 33.9. The percentage for 2007 is 35.0. The percentage for 2009 is 34.2. The percentage for 2011 is 33.7. The percentage for 2013 is 34.0. The percentage for 2015 is 30.1. The percentage for 2017 is 28.7.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decreased from 1991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35 states and 19 cities for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19.2% to 33.5%. The median across states was 26.3%.  The range across cites was 15.4% to 35.6%. The median across cities was 25%.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were currently sexually active (had sexual intercourse with at least one person, during the 3 months before the survey), 2017. The values range from 19.2% to 33.5%. Arizona, California, Colorado, Hawaii, Maryland, Nebraska, New York, Wisconsin, range from 19.2% to 24.9%. Alaska, Connecticut, Idaho, Massachusetts, Nevada, North Carolina, Rhode Island, South Carolina, range from 25.0% to 26.2%. Florida, Illinois, Kansas, Maine, Michigan, New Mexico, North Dakota, Oklahoma, Pennsylvania, Texas, range from 26.3% to 28.9%. Arkansas, Delaware, Iowa, Kentucky, Missouri, Montana, New Hampshire, Vermont, West Virginia, range from 29.0% to 33.5%. Virginia, Utah, Tennessee, Louisiana, did not ask this question. Alabama, Georgia, Indiana, Mississippi, New Jersey, Ohio, and South Dakota did not have weighted data. Minnesota, Oregon, Washington and Wyoming did not participate.</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1F3FD1C-CD32-4B6C-ABCB-10694C8D126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54371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53.8. The percentage for Male students is 61.3. The percentage for Female students is 46.9. The percentage for 9th grade students is 54.5. The percentage for 10th grade students is 57.8. The percentage for 11th grade students is 56.3. The percentage for 12th grade students is 49.9. The percentage for Black students is 52.1. The percentage for Hispanic students is 54.9. The percentage for White students is 54.1.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10th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1991-2017. This slide shows percentages from 1991 through 2017 for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1991 is 46.2. The percentage for 1993 is 52.8. The percentage for 1995 is 54.4. The percentage for 1997 is 56.8. The percentage for 1999 is 58.0. The percentage for 2001 is 57.9. The percentage for 2003 is 63.0. The percentage for 2005 is 62.8. The percentage for 2007 is 61.5. The percentage for 2009 is 61.1. The percentage for 2011 is 60.2. The percentage for 2013 is 59.1. The percentage for 2015 is 56.9. The percentage for 2017 is 53.8.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2017, increased from 1991 to 2005, and decreased from 2005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percentages of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39.5. The percentage for Male students is 41.4. The percentage for Female students is 37.7. The percentage for 9th grade students is 20.4. The percentage for 10th grade students is 36.2. The percentage for 11th grade students is 47.3. The percentage for 12th grade students is 57.3. The percentage for Black students is 45.8. The percentage for Hispanic students is 41.1. The percentage for White students is 38.6.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35 states and 19 cities for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42.7% to 65.6%. The median across states was 54.4%.  The range across cites was 45.0% to 64.5%. The median across cities was 56.3%.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used a condom during last sexual intercourse (among students who were currently sexually active), 2017. The values range from 42.7% to 65.6%. Arkansas, Hawaii, Kentucky, Michigan, Oklahoma, South Carolina, Texas, West Virginia, range from 42.7% to 50.9%. Arizona, Delaware, Idaho, Illinois, Iowa, Missouri, Nebraska, New Mexico, North Carolina, range from 51.0% to 54.3%. Alaska, California, Connecticut, Florida, Maine, Maryland, Montana, Nevada, Vermont, range from 54.4% to 57.5%. Colorado, Kansas, Massachusetts, New Hampshire, New York, North Dakota, Pennsylvania, Rhode Island, Wisconsin, range from 57.6% to 65.6%. Virginia, Utah, Tennessee, Louisiana, did not ask this question. Alabama, Georgia, Indiana, Mississippi, New Jersey, Ohio, and South Dakota did not have weighted data. Minnesota, Oregon, Washington and Wyoming did not participate.</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902F1B8-ACA1-446B-B1F0-C2C1F4AEE30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22822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20.7. The percentage for Male students is 19.0. The percentage for Female students is 22.4. The percentage for 9th grade students is 8.6. The percentage for 10th grade students is 17.0. The percentage for 11th grade students is 20.6. The percentage for 12th grade students is 27.2. The percentage for Black students is 13.2. The percentage for Hispanic students is 12.1. The percentage for White students is 27.1.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1991-2017. This slide shows percentages from 1991 through 2017 for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1991 is 20.8. The percentage for 1993 is 18.4. The percentage for 1995 is 17.4. The percentage for 1997 is 16.6. The percentage for 1999 is 16.2. The percentage for 2001 is 18.2. The percentage for 2003 is 17.0. The percentage for 2005 is 17.6. The percentage for 2007 is 16.0. The percentage for 2009 is 19.8. The percentage for 2011 is 18.0. The percentage for 2013 is 19.0. The percentage for 2015 is 18.2. The percentage for 2017 is 20.7.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2017, decreased from 1991 to 1995, and increased from 1995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33 states and 18 cities for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14.1% to 34.8%. The median across states was 21.2%.  The range across cites was 8.6% to 23.1%. The median across cities was 13.5%.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used birth control pills before last sexual intercourse (to prevent pregnancy, among students who were currently sexually active), 2017. The values range from 14.1% to 34.8%. Alaska, Arkansas, Colorado, Florida, Hawaii, Nevada, New Mexico, Texas, range from 14.1% to 18.5%. Arizona, California, Delaware, Maryland, North Carolina, North Dakota, Oklahoma, South Carolina, range from 18.6% to 21.1%. Iowa, Kentucky, Michigan, Missouri, Nebraska, New York, Pennsylvania, range from 21.2% to 25.3%. Connecticut, Kansas, Maine, Massachusetts, Montana, New Hampshire, Rhode Island, Vermont, West Virginia, Wisconsin, range from 25.4% to 34.8%. Virginia, Utah, Tennessee, Louisiana, Illinois, Idaho, did not ask this question. Alabama, Georgia, Indiana, Mississippi, New Jersey, Ohio, and South Dakota did not have weighted data. Minnesota, Oregon, Washington and Wyoming did not participate.</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6A7852-A2F3-4A37-AC9C-AC832E90F24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70308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4.1. The percentage for Male students is 2.7. The percentage for Female students is 5.3. The percentage for 9th grade students is 2.2. The percentage for 10th grade students is 3.6. The percentage for 11th grade students is 4.4. The percentage for 12th grade students is 4.6. The percentage for Black students is 3.3. The percentage for Hispanic students is 2.2. The percentage for White students is 4.9.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female students is higher than for 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2013-2017. This slide shows percentages from 2013 through 2017 for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2013 is 1.6. The percentage for 2015 is 3.3. The percentage for 2017 is 4.1.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33 states and 18 cities for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1.9% to 13.3%. The median across states was 5%.  The range across cites was 0.7% to 10.4%. The median across cities was 3.4%.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that among students who had sexual intercourse during the past three months, the percentage who used an IUD (such as Mirena or ParaGard) or implant (such as Implanon or Nexplanon) to prevent pregnancy before last sexual intercourse, 2017. The values range from 1.9% to 13.3%. Arizona, Connecticut, Florida, Massachusetts, North Dakota, Pennsylvania, Texas, West Virginia, range from 1.9% to 3.6%. Kansas, Maryland, Missouri, Nebraska, Nevada, New York, Rhode Island, South Carolina, range from 3.7% to 4.9%. Arkansas, California, Delaware, Michigan, Montana, New Mexico, North Carolina, Oklahoma, range from 5.0% to 7.6%. Alaska, Colorado, Hawaii, Iowa, Kentucky, Maine, New Hampshire, Vermont, Wisconsin, range from 7.7% to 13.3%. Virginia, Utah, Tennessee, Louisiana, Illinois, Idaho, did not ask this question. Alabama, Georgia, Indiana, Mississippi, New Jersey, Ohio, and South Dakota did not have weighted data. Minnesota, Oregon, Washington and Wyoming did not participate.</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5C709E8-78E4-492D-AC7D-8BA54BEFD26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4532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1991-2017. This slide shows percentages from 1991 through 2017 for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1991 is 54.1. The percentage for 1993 is 53.0. The percentage for 1995 is 53.1. The percentage for 1997 is 48.4. The percentage for 1999 is 49.9. The percentage for 2001 is 45.6. The percentage for 2003 is 46.7. The percentage for 2005 is 46.8. The percentage for 2007 is 47.8. The percentage for 2009 is 46.0. The percentage for 2011 is 47.4. The percentage for 2013 is 46.8. The percentage for 2015 is 41.2. The percentage for 2017 is 39.5.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used a shot (e.g., Depo-Provera), patch (e.g., OrthoEvra), or birth control ring (e.g., NuvaRing)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4.7. The percentage for Male students is 2.2. The percentage for Female students is 6.9. The percentage for 9th grade students is 3.5. The percentage for 10th grade students is 3.5. The percentage for 11th grade students is 5.4. The percentage for 12th grade students is 5.0. The percentage for Black students is 6.0. The percentage for Hispanic students is 2.5. The percentage for White students is 5.4.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female students is higher than for male students. The prevalence for 11th grade students is higher than for 10th grade students. The prevalence for Black students is higher than for Hispanic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2013-2017. This slide shows percentages from 2013 through 2017 for high school students who used a shot (e.g., Depo-Provera), patch (e.g., OrthoEvra), or birth control ring (e.g., NuvaRing)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2013 is 4.7. The percentage for 2015 is 5.3. The percentage for 2017 is 4.7.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33 states and 18 cities for high school students who used a shot (e.g., Depo-Provera), patch (e.g., OrthoEvra), or birth control ring (e.g., NuvaRing)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2.1% to 7.9%. The median across states was 4.7%.  The range across cites was 0.0% to 9.3%. The median across cities was 3.3%.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that among students who had sexual intercourse during the past three months, the percentage who used a shot (such as Depo-Provera), a patch (such as Ortho Evra), or birth control ring (such as NuvaRing) to prevent pregnancy before last sexual intercourse, 2017. The values range from 2.1% to 7.9%. Arizona, Connecticut, Florida, Massachusetts, Nevada, New York, North Dakota, Wisconsin, range from 2.1% to 3.6%. California, Iowa, Kansas, Maryland, New Hampshire, Rhode Island, South Carolina, Texas, range from 3.7% to 4.6%. Alaska, Delaware, Kentucky, Maine, Nebraska, Pennsylvania, Vermont, West Virginia, range from 4.7% to 6.0%. Arkansas, Colorado, Hawaii, Michigan, Missouri, Montana, New Mexico, North Carolina, Oklahoma, range from 6.1% to 7.9%. Virginia, Utah, Tennessee, Louisiana, Illinois, Idaho, did not ask this question. Alabama, Georgia, Indiana, Mississippi, New Jersey, Ohio, and South Dakota did not have weighted data. Minnesota, Oregon, Washington and Wyoming did not participate.</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E3334BE-006D-4F03-A80E-8C82DF52221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26175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29.4. The percentage for Male students is 23.9. The percentage for Female students is 34.6. The percentage for 9th grade students is 14.3. The percentage for 10th grade students is 24.1. The percentage for 11th grade students is 30.4. The percentage for 12th grade students is 36.9. The percentage for Black students is 22.5. The percentage for Hispanic students is 16.8. The percentage for White students is 37.4.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Hispanic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2013-2017. This slide shows percentages from 2013 through 2017 for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2013 is 25.3. The percentage for 2015 is 26.8. The percentage for 2017 is 29.4.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33 states and 18 cities for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20.9% to 50.2%. The median across states was 33.1%.  The range across cites was 14.0% to 36.3%. The median across cities was 21.5%.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that among students who were currently sexually active, the percentage who used birth control pills or Depo-Provera (or any injectable birth control), Nuva Ring (or any birth control ring), Implanon (or any implant) or any IUD to prevent pregnancy before last sexual intercourse, 2017. The values range from 20.9% to 50.2%. Arizona, California, Florida, Hawaii, Maryland, Nevada, North Dakota, Texas, range from 20.9% to 30.2%. Arkansas, Delaware, Nebraska, New Mexico, New York, North Carolina, Pennsylvania, South Carolina, range from 30.3% to 33.0%. Alaska, Colorado, Connecticut, Kansas, Michigan, Missouri, Oklahoma, West Virginia, range from 33.1% to 36.8%. Iowa, Kentucky, Maine, Massachusetts, Montana, New Hampshire, Rhode Island, Vermont, Wisconsin, range from 36.9% to 50.2%. Virginia, Utah, Tennessee, Louisiana, Illinois, Idaho, did not ask this question. Alabama, Georgia, Indiana, Mississippi, New Jersey, Ohio, and South Dakota did not have weighted data. Minnesota, Oregon, Washington and Wyoming did not participate.</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7DAA40A-544D-45A7-A10C-708750A55FE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05613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used both a condom during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8.8. The percentage for Male students is 8.7. The percentage for Female students is 8.9. The percentage for 9th grade students is 5.8. The percentage for 10th grade students is 8.1. The percentage for 11th grade students is 8.9. The percentage for 12th grade students is 10.2. The percentage for Black students is 6.4. The percentage for Hispanic students is 4.2. The percentage for White students is 11.6.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2013-2017. This slide shows percentages from 2013 through 2017 for high school students who used both a condom during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2013 is 8.8. The percentage for 2015 is 8.8. The percentage for 2017 is 8.8.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33 states and 20 cities for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29.1% to 45.9%. The median across states was 37.7%.  The range across cites was 21.7% to 49.2%. The median across cities was 37.2%.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33 states and 18 cities for high school students who used both a condom during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5.5% to 18.9%. The median across states was 11.2%.  The range across cites was 4.5% to 10.7%. The median across cities was 6.6%.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that among students who were currently sexually active, the percentage who used both a condom during last sexual intercourse and birth control pills or Depo-Provera (or any injectable birth control), Nuva Ring (or any birth control ring), Implanon (or any implant) or any IUD to prevent pregnancy before last sexual intercourse, 2017. The values range from 5.5% to 18.9%. California, Florida, Hawaii, Nevada, North Carolina, South Carolina, Texas, range from 5.5% to 9.1%. Arizona, Arkansas, Connecticut, Delaware, Iowa, Maryland, Nebraska, New Mexico, range from 9.2% to 11.1%. Kentucky, Michigan, Missouri, New York, North Dakota, Oklahoma, Pennsylvania, Rhode Island, West Virginia, range from 11.2% to 13.2%. Alaska, Colorado, Kansas, Maine, Massachusetts, Montana, New Hampshire, Vermont, Wisconsin, range from 13.3% to 18.9%. Virginia, Utah, Tennessee, Louisiana, Illinois, Idaho, did not ask this question. Alabama, Georgia, Indiana, Mississippi, New Jersey, Ohio, and South Dakota did not have weighted data. Minnesota, Oregon, Washington and Wyoming did not participate.</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316214A-CED4-43EF-AD0F-8BCC1C99E06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68906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13.8. The percentage for Male students is 10.5. The percentage for Female students is 16.7. The percentage for 9th grade students is 20.1. The percentage for 10th grade students is 15.0. The percentage for 11th grade students is 11.5. The percentage for 12th grade students is 12.3. The percentage for Black students is 17.8. The percentage for Hispanic students is 19.0. The percentage for White students is 10.0.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female students is higher than for male students. The prevalence for 9th grade students is higher than for 11th grade students. The prevalence for 9th grade students is higher than for 12th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1991-2017. This slide shows percentages from 1991 through 2017 for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1991 is 16.5. The percentage for 1993 is 15.3. The percentage for 1995 is 15.8. The percentage for 1997 is 15.2. The percentage for 1999 is 14.9. The percentage for 2001 is 13.3. The percentage for 2003 is 11.3. The percentage for 2005 is 12.7. The percentage for 2007 is 12.2. The percentage for 2009 is 11.9. The percentage for 2011 is 12.9. The percentage for 2013 is 13.7. The percentage for 2015 is 13.8. The percentage for 2017 is 13.8.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decreased from 1991 to 2007, and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33 states and 18 cities for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6.6% to 23.1%. The median across states was 13.3%.  The range across cites was 12.6% to 27.1%. The median across cities was 18.7%.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that among students who were currently sexually active, the percentage who used no method of birth control to prevent pregnancy before last sexual intercourse , 2017. The values range from 6.6% to 23.1%. Maine, Massachusetts, Montana, Nebraska, New Hampshire, North Dakota, Vermont, Wisconsin, range from 6.6% to 10.1%. California, Colorado, Connecticut, Iowa, Kansas, Missouri, Pennsylvania, Rhode Island, range from 10.2% to 13.2%. Florida, Michigan, New York, North Carolina, Oklahoma, South Carolina, West Virginia, range from 13.3% to 15.7%. Alaska, Arizona, Arkansas, Delaware, Hawaii, Kentucky, Maryland, Nevada, New Mexico, Texas, range from 15.8% to 23.1%. Virginia, Utah, Tennessee, Louisiana, Illinois, Idaho, did not ask this question. Alabama, Georgia, Indiana, Mississippi, New Jersey, Ohio, and South Dakota did not have weighted data. Minnesota, Oregon, Washington and Wyoming did not participate.</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FE1E957-CC20-49AD-96B4-14ADE469BF8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9120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18.8. The percentage for Male students is 21.6. The percentage for Female students is 15.9. The percentage for 9th grade students is 21.3. The percentage for 10th grade students is 19.7. The percentage for 11th grade students is 14.2. The percentage for 12th grade students is 20.3. The percentage for Black students is 20.1. The percentage for Hispanic students is 17.7. The percentage for White students is 18.7.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10th grade students is higher than for 11th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1991-2017. This slide shows percentages from 1991 through 2017 for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1991 is 21.6. The percentage for 1993 is 21.3. The percentage for 1995 is 24.8. The percentage for 1997 is 24.7. The percentage for 1999 is 24.8. The percentage for 2001 is 25.6. The percentage for 2003 is 25.4. The percentage for 2005 is 23.3. The percentage for 2007 is 22.5. The percentage for 2009 is 21.6. The percentage for 2011 is 22.1. The percentage for 2013 is 22.4. The percentage for 2015 is 20.6. The percentage for 2017 is 18.8.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increased from 1991 to 1999, and decreased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35 states and 18 cities for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13.7% to 22.8%. The median across states was 18.2%.  The range across cites was 11.6% to 24.1%. The median across cities was 19.1%.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drank alcohol or used drugs before last sexual intercourse (among students who were currently sexually active), 2017. The values range from 13.7% to 22.8%. California, Idaho, Maine, Missouri, Nebraska, New York, Pennsylvania, West Virginia, range from 13.7% to 16.5%. Arkansas, Illinois, Iowa, Kentucky, Montana, Rhode Island, South Carolina, Wisconsin, range from 16.6% to 18.1%. Arizona, Connecticut, Massachusetts, Nevada, New Hampshire, New Mexico, North Carolina, Oklahoma, Texas, range from 18.2% to 19.8%. Alaska, Colorado, Delaware, Florida, Hawaii, Kansas, Maryland, Michigan, North Dakota, Vermont, range from 19.9% to 22.8%. Virginia, Utah, Tennessee, Louisiana, did not ask this question. Alabama, Georgia, Indiana, Mississippi, New Jersey, Ohio, and South Dakota did not have weighted data. Minnesota, Oregon, Washington and Wyoming did not participate.</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133ACEB-CD79-444C-A7C4-20480122B44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0120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ever had sexual intercourse, 2017. The values range from 29.1% to 45.9%. Arizona, California, Colorado, Connecticut, Maryland, Nebraska, New York, Wisconsin, range from 29.1% to 35.0%. Alaska, Idaho, Kansas, Massachusetts, Nevada, North Dakota, Pennsylvania, Rhode Island, range from 35.1% to 37.6%. Florida, Illinois, Kentucky, Maine, Michigan, New Hampshire, New Mexico, North Carolina, range from 37.7% to 39.0%. Arkansas, Delaware, Iowa, Missouri, Montana, Oklahoma, South Carolina, Texas, West Virginia, range from 39.1% to 45.9%. Vermont, Virginia, Utah, Tennessee, Louisiana, Hawaii, did not ask this question. Alabama, Georgia, Indiana, Mississippi, New Jersey, Ohio, and South Dakota did not have weighted data. Minnesota, Oregon, Washington and Wyoming did not participate.</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47D1AB-73FE-4AAF-84EF-6AA44D9B09D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164035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9.3. The percentage for Male students is 8.1. The percentage for Female students is 10.5. The percentage for 9th grade students is 6.2. The percentage for 10th grade students is 8.2. The percentage for 11th grade students is 10.3. The percentage for 12th grade students is 13.2. The percentage for Black students is 15.2. The percentage for Hispanic students is 8.9. The percentage for White students is 7.9.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2005-2017. This slide shows percentages from 2005 through 2017 for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2005 is 11.9. The percentage for 2007 is 12.9. The percentage for 2009 is 12.7. The percentage for 2011 is 12.9. The percentage for 2013 is 12.9. The percentage for 2015 is 10.2. The percentage for 2017 is 9.3.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2005 to 2017, did not change from 2005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29 states and 21 cities for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8.2% to 23.8%. The median across states was 12%.  The range across cites was 10.2% to 37.2%. The median across cities was 18%.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were ever tested for human immunodeficiency virus (HIV) (not counting tests done if they donated blood), 2017. The values range from 8.2% to 23.8%. California, Massachusetts, Nebraska, Nevada, North Carolina, Utah, Vermont, range from 8.2% to 10.8%. Connecticut, Idaho, Iowa, Kentucky, New Mexico, Wisconsin, range from 10.9% to 11.9%. Florida, Michigan, Oklahoma, South Carolina, Tennessee, West Virginia, range from 12.0% to 13.4%. Arkansas, Delaware, Illinois, Louisiana, Maryland, Missouri, New York, Pennsylvania, Rhode Island, Texas, range from 13.5% to 23.8%. Virginia, New Hampshire, North Dakota, Montana, Maine, Kansas, Hawaii, Colorado, Arizona, Alaska, did not ask this question. Alabama, Georgia, Indiana, Mississippi, New Jersey, Ohio, and South Dakota did not have weighted data. Minnesota, Oregon, Washington and Wyoming did not participate.</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0C50D28-AB16-4550-A075-FF03C4F2035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398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National Youth Risk Behavior Survey. This slide shows percentages of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all students is 3.4. The percentage for Male students is 4.8. The percentage for Female students is 2.0. The percentage for 9th grade students is 4.1. The percentage for 10th grade students is 3.4. The percentage for 11th grade students is 2.3. The percentage for 12th grade students is 3.5. The percentage for Black students is 7.5. The percentage for Hispanic students is 4.0. The percentage for White students is 2.1.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For this behavior, the prevalence for male students is higher than for female students. The prevalence for 9th grade students is higher than for 11th grade students. The prevalence for 10th grade students is higher than for 11th grade students. The prevalence for 12th grade students is higher than for 11th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National Youth Risk Behavior Surveys, 1991-2017. This slide shows percentages from 1991 through 2017 for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percentage for 1991 is 10.2. The percentage for 1993 is 9.2. The percentage for 1995 is 8.9. The percentage for 1997 is 7.2. The percentage for 1999 is 8.3. The percentage for 2001 is 6.6. The percentage for 2003 is 7.4. The percentage for 2005 is 6.2. The percentage for 2007 is 7.1. The percentage for 2009 is 5.9. The percentage for 2011 is 6.2. The percentage for 2013 is 5.6. The percentage for 2015 is 3.9. The percentage for 2017 is 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state and local Youth Risk Behavior Surveys, 2017. This slide shows the range and median percentages of 35 states and 20 cities for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dirty="0">
                <a:latin typeface="Arial" pitchFamily="34" charset="0"/>
              </a:rPr>
              <a:t>The range across states was 2.1% to 6.0%. The median across states was 3.3%.  The range across cites was 2.7% to 9.0%. The median across cities was 4.7%. </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smtClean="0"/>
              <a:t>This slide shows the percentage of students who had sexual intercourse for the first time before age 13 years, 2017. The values range from 2.1% to 6%. Arizona, California, Iowa, Massachusetts, Missouri, New Hampshire, range from 2.1% to 2.7%. Colorado, Connecticut, Idaho, Kansas, Maine, Montana, Nebraska, New York, North Dakota, Vermont, Wisconsin, range from 2.8% to 3.2%. Alaska, Delaware, Hawaii, Kentucky, Michigan, Nevada, New Mexico, Pennsylvania, Texas, range from 3.3% to 3.7%. Arkansas, Florida, Illinois, Maryland, North Carolina, Oklahoma, Rhode Island, South Carolina, West Virginia, range from 3.8% to 6.0%. Virginia, Utah, Tennessee, Louisiana, did not ask this question. Alabama, Georgia, Indiana, Mississippi, New Jersey, Ohio, and South Dakota did not have weighted data. Minnesota, Oregon, Washington and Wyoming did not participate.</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4B32A8-D7FC-41A6-907C-28E098CA09E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3218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5132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 Id="rId3"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93725" y="342900"/>
            <a:ext cx="82121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609600" y="1524000"/>
            <a:ext cx="8059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11"/>
          <p:cNvSpPr txBox="1">
            <a:spLocks noChangeArrowheads="1"/>
          </p:cNvSpPr>
          <p:nvPr userDrawn="1"/>
        </p:nvSpPr>
        <p:spPr bwMode="auto">
          <a:xfrm>
            <a:off x="3305175" y="6310313"/>
            <a:ext cx="4619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charset="0"/>
              </a:defRPr>
            </a:lvl1pPr>
            <a:lvl2pPr marL="742950" indent="-285750">
              <a:defRPr b="1">
                <a:solidFill>
                  <a:schemeClr val="tx2"/>
                </a:solidFill>
                <a:latin typeface="Arial" charset="0"/>
              </a:defRPr>
            </a:lvl2pPr>
            <a:lvl3pPr marL="1143000" indent="-228600">
              <a:defRPr b="1">
                <a:solidFill>
                  <a:schemeClr val="tx2"/>
                </a:solidFill>
                <a:latin typeface="Arial" charset="0"/>
              </a:defRPr>
            </a:lvl3pPr>
            <a:lvl4pPr marL="1600200" indent="-228600">
              <a:defRPr b="1">
                <a:solidFill>
                  <a:schemeClr val="tx2"/>
                </a:solidFill>
                <a:latin typeface="Arial" charset="0"/>
              </a:defRPr>
            </a:lvl4pPr>
            <a:lvl5pPr marL="2057400" indent="-228600">
              <a:defRPr b="1">
                <a:solidFill>
                  <a:schemeClr val="tx2"/>
                </a:solidFill>
                <a:latin typeface="Arial" charset="0"/>
              </a:defRPr>
            </a:lvl5pPr>
            <a:lvl6pPr marL="2514600" indent="-228600" algn="ctr" eaLnBrk="0" fontAlgn="base" hangingPunct="0">
              <a:spcBef>
                <a:spcPct val="0"/>
              </a:spcBef>
              <a:spcAft>
                <a:spcPct val="0"/>
              </a:spcAft>
              <a:defRPr b="1">
                <a:solidFill>
                  <a:schemeClr val="tx2"/>
                </a:solidFill>
                <a:latin typeface="Arial" charset="0"/>
              </a:defRPr>
            </a:lvl6pPr>
            <a:lvl7pPr marL="2971800" indent="-228600" algn="ctr" eaLnBrk="0" fontAlgn="base" hangingPunct="0">
              <a:spcBef>
                <a:spcPct val="0"/>
              </a:spcBef>
              <a:spcAft>
                <a:spcPct val="0"/>
              </a:spcAft>
              <a:defRPr b="1">
                <a:solidFill>
                  <a:schemeClr val="tx2"/>
                </a:solidFill>
                <a:latin typeface="Arial" charset="0"/>
              </a:defRPr>
            </a:lvl7pPr>
            <a:lvl8pPr marL="3429000" indent="-228600" algn="ctr" eaLnBrk="0" fontAlgn="base" hangingPunct="0">
              <a:spcBef>
                <a:spcPct val="0"/>
              </a:spcBef>
              <a:spcAft>
                <a:spcPct val="0"/>
              </a:spcAft>
              <a:defRPr b="1">
                <a:solidFill>
                  <a:schemeClr val="tx2"/>
                </a:solidFill>
                <a:latin typeface="Arial" charset="0"/>
              </a:defRPr>
            </a:lvl8pPr>
            <a:lvl9pPr marL="3886200" indent="-228600" algn="ctr" eaLnBrk="0" fontAlgn="base" hangingPunct="0">
              <a:spcBef>
                <a:spcPct val="0"/>
              </a:spcBef>
              <a:spcAft>
                <a:spcPct val="0"/>
              </a:spcAft>
              <a:defRPr b="1">
                <a:solidFill>
                  <a:schemeClr val="tx2"/>
                </a:solidFill>
                <a:latin typeface="Arial" charset="0"/>
              </a:defRPr>
            </a:lvl9pPr>
          </a:lstStyle>
          <a:p>
            <a:pPr>
              <a:defRPr/>
            </a:pPr>
            <a:endParaRPr lang="en-US" sz="1600" b="0" smtClean="0">
              <a:solidFill>
                <a:schemeClr val="tx1"/>
              </a:solidFill>
              <a:latin typeface="Times New Roman" pitchFamily="18" charset="0"/>
            </a:endParaRPr>
          </a:p>
        </p:txBody>
      </p:sp>
      <p:sp>
        <p:nvSpPr>
          <p:cNvPr id="1029" name="Text Box 12"/>
          <p:cNvSpPr txBox="1">
            <a:spLocks noChangeArrowheads="1"/>
          </p:cNvSpPr>
          <p:nvPr userDrawn="1"/>
        </p:nvSpPr>
        <p:spPr bwMode="auto">
          <a:xfrm>
            <a:off x="5283200" y="6172200"/>
            <a:ext cx="191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2"/>
                </a:solidFill>
                <a:latin typeface="Arial" charset="0"/>
              </a:defRPr>
            </a:lvl1pPr>
            <a:lvl2pPr marL="742950" indent="-285750">
              <a:defRPr b="1">
                <a:solidFill>
                  <a:schemeClr val="tx2"/>
                </a:solidFill>
                <a:latin typeface="Arial" charset="0"/>
              </a:defRPr>
            </a:lvl2pPr>
            <a:lvl3pPr marL="1143000" indent="-228600">
              <a:defRPr b="1">
                <a:solidFill>
                  <a:schemeClr val="tx2"/>
                </a:solidFill>
                <a:latin typeface="Arial" charset="0"/>
              </a:defRPr>
            </a:lvl3pPr>
            <a:lvl4pPr marL="1600200" indent="-228600">
              <a:defRPr b="1">
                <a:solidFill>
                  <a:schemeClr val="tx2"/>
                </a:solidFill>
                <a:latin typeface="Arial" charset="0"/>
              </a:defRPr>
            </a:lvl4pPr>
            <a:lvl5pPr marL="2057400" indent="-228600">
              <a:defRPr b="1">
                <a:solidFill>
                  <a:schemeClr val="tx2"/>
                </a:solidFill>
                <a:latin typeface="Arial" charset="0"/>
              </a:defRPr>
            </a:lvl5pPr>
            <a:lvl6pPr marL="2514600" indent="-228600" algn="ctr" eaLnBrk="0" fontAlgn="base" hangingPunct="0">
              <a:spcBef>
                <a:spcPct val="0"/>
              </a:spcBef>
              <a:spcAft>
                <a:spcPct val="0"/>
              </a:spcAft>
              <a:defRPr b="1">
                <a:solidFill>
                  <a:schemeClr val="tx2"/>
                </a:solidFill>
                <a:latin typeface="Arial" charset="0"/>
              </a:defRPr>
            </a:lvl6pPr>
            <a:lvl7pPr marL="2971800" indent="-228600" algn="ctr" eaLnBrk="0" fontAlgn="base" hangingPunct="0">
              <a:spcBef>
                <a:spcPct val="0"/>
              </a:spcBef>
              <a:spcAft>
                <a:spcPct val="0"/>
              </a:spcAft>
              <a:defRPr b="1">
                <a:solidFill>
                  <a:schemeClr val="tx2"/>
                </a:solidFill>
                <a:latin typeface="Arial" charset="0"/>
              </a:defRPr>
            </a:lvl7pPr>
            <a:lvl8pPr marL="3429000" indent="-228600" algn="ctr" eaLnBrk="0" fontAlgn="base" hangingPunct="0">
              <a:spcBef>
                <a:spcPct val="0"/>
              </a:spcBef>
              <a:spcAft>
                <a:spcPct val="0"/>
              </a:spcAft>
              <a:defRPr b="1">
                <a:solidFill>
                  <a:schemeClr val="tx2"/>
                </a:solidFill>
                <a:latin typeface="Arial" charset="0"/>
              </a:defRPr>
            </a:lvl8pPr>
            <a:lvl9pPr marL="3886200" indent="-228600" algn="ctr" eaLnBrk="0" fontAlgn="base" hangingPunct="0">
              <a:spcBef>
                <a:spcPct val="0"/>
              </a:spcBef>
              <a:spcAft>
                <a:spcPct val="0"/>
              </a:spcAft>
              <a:defRPr b="1">
                <a:solidFill>
                  <a:schemeClr val="tx2"/>
                </a:solidFill>
                <a:latin typeface="Arial" charset="0"/>
              </a:defRPr>
            </a:lvl9pPr>
          </a:lstStyle>
          <a:p>
            <a:pPr>
              <a:defRPr/>
            </a:pPr>
            <a:endParaRPr lang="en-US" sz="1600" b="0" smtClean="0">
              <a:solidFill>
                <a:schemeClr val="tx1"/>
              </a:solidFill>
              <a:latin typeface="Times New Roman" pitchFamily="18" charset="0"/>
            </a:endParaRPr>
          </a:p>
        </p:txBody>
      </p:sp>
    </p:spTree>
    <p:extLst>
      <p:ext uri="{BB962C8B-B14F-4D97-AF65-F5344CB8AC3E}">
        <p14:creationId xmlns:p14="http://schemas.microsoft.com/office/powerpoint/2010/main" val="2267946426"/>
      </p:ext>
    </p:extLst>
  </p:cSld>
  <p:clrMap bg1="dk2" tx1="lt1" bg2="dk1" tx2="lt2" accent1="accent1" accent2="accent2" accent3="accent3" accent4="accent4" accent5="accent5" accent6="accent6" hlink="hlink" folHlink="folHlink"/>
  <p:sldLayoutIdLst>
    <p:sldLayoutId id="2147483692" r:id="rId1"/>
  </p:sldLayoutIdLst>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anose="05010101010101010101" pitchFamily="2" charset="2"/>
        <a:buChar char="l"/>
        <a:defRPr sz="28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anose="05010101010101010101" pitchFamily="2" charset="2"/>
        <a:buChar char="ä"/>
        <a:defRPr sz="28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anose="05010101010101010101" pitchFamily="2" charset="2"/>
        <a:buChar char="n"/>
        <a:defRPr sz="28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chart" Target="../charts/char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chart" Target="../charts/char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chart" Target="../charts/char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chart" Target="../charts/char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chart" Target="../charts/char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chart" Target="../charts/char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chart" Target="../charts/char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chart" Target="../charts/char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chart" Target="../charts/char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chart" Target="../charts/char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chart" Target="../charts/char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chart" Target="../charts/char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chart" Target="../charts/char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chart" Target="../charts/char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chart" Target="../charts/char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chart" Target="../charts/char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chart" Target="../charts/char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chart" Target="../charts/char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chart" Target="../charts/char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chart" Target="../charts/char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chart" Target="../charts/char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chart" Target="../charts/char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chart" Target="../charts/char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chart" Target="../charts/char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chart" Target="../charts/char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chart" Target="../charts/char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chart" Target="../charts/char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chart" Target="../charts/char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981200"/>
          </a:xfrm>
        </p:spPr>
        <p:txBody>
          <a:bodyPr/>
          <a:lstStyle/>
          <a:p>
            <a:r>
              <a:rPr lang="en-US" sz="3600" dirty="0" smtClean="0"/>
              <a:t>Sexual Behaviors that Contribute to Unintended Pregnancy and Sexually Transmitted Infections, Including HIV Infection</a:t>
            </a:r>
            <a:endParaRPr lang="en-US" sz="3600" dirty="0"/>
          </a:p>
        </p:txBody>
      </p:sp>
    </p:spTree>
    <p:extLst>
      <p:ext uri="{BB962C8B-B14F-4D97-AF65-F5344CB8AC3E}">
        <p14:creationId xmlns:p14="http://schemas.microsoft.com/office/powerpoint/2010/main" val="334324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10th &gt; 9th, 11th &gt; 9th, 11th &gt; 10th, 12th &gt; 9th, 12th &gt; 10th, 12th &gt; 11th;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1991-2017</a:t>
            </a:r>
            <a:endParaRPr lang="en-US" sz="1600" i="1" dirty="0"/>
          </a:p>
        </p:txBody>
      </p:sp>
      <p:graphicFrame>
        <p:nvGraphicFramePr>
          <p:cNvPr id="6" name="Chart 5"/>
          <p:cNvGraphicFramePr/>
          <p:nvPr>
            <p:extLst>
              <p:ext uri="{D42A27DB-BD31-4B8C-83A1-F6EECF244321}">
                <p14:modId xmlns:p14="http://schemas.microsoft.com/office/powerpoint/2010/main" val="2735379703"/>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Had Sexual Intercourse with Four or More Persons During Their Life, Across 32 States and 19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15774"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15775"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15781"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15782"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5.4% - 7.2%</a:t>
            </a:r>
          </a:p>
        </p:txBody>
      </p:sp>
      <p:sp>
        <p:nvSpPr>
          <p:cNvPr id="115783" name="Text Box 106"/>
          <p:cNvSpPr txBox="1">
            <a:spLocks noChangeArrowheads="1"/>
          </p:cNvSpPr>
          <p:nvPr/>
        </p:nvSpPr>
        <p:spPr bwMode="auto">
          <a:xfrm>
            <a:off x="7861300" y="35385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7.3% - 8.8%</a:t>
            </a:r>
          </a:p>
        </p:txBody>
      </p:sp>
      <p:sp>
        <p:nvSpPr>
          <p:cNvPr id="115784" name="Text Box 107"/>
          <p:cNvSpPr txBox="1">
            <a:spLocks noChangeArrowheads="1"/>
          </p:cNvSpPr>
          <p:nvPr/>
        </p:nvSpPr>
        <p:spPr bwMode="auto">
          <a:xfrm>
            <a:off x="7861300" y="38687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8.9% - 9.8%</a:t>
            </a:r>
          </a:p>
        </p:txBody>
      </p:sp>
      <p:sp>
        <p:nvSpPr>
          <p:cNvPr id="115785" name="Text Box 108"/>
          <p:cNvSpPr txBox="1">
            <a:spLocks noChangeArrowheads="1"/>
          </p:cNvSpPr>
          <p:nvPr/>
        </p:nvSpPr>
        <p:spPr bwMode="auto">
          <a:xfrm>
            <a:off x="7821613" y="42116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9.9% - 12.7%</a:t>
            </a:r>
          </a:p>
        </p:txBody>
      </p:sp>
      <p:sp>
        <p:nvSpPr>
          <p:cNvPr id="115786"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Had Sexual Intercourse with Four or More Persons During Their Life</a:t>
            </a:r>
          </a:p>
        </p:txBody>
      </p:sp>
      <p:sp>
        <p:nvSpPr>
          <p:cNvPr id="115787"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endParaRPr>
          </a:p>
        </p:txBody>
      </p:sp>
      <p:sp>
        <p:nvSpPr>
          <p:cNvPr id="115788"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14728799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10th &gt; 9th, 11th &gt; 9th, 11th &gt; 10th,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Decreased 1991-2017, decreased 1991-2013,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1991-2017</a:t>
            </a:r>
            <a:endParaRPr lang="en-US" sz="1600" i="1" dirty="0"/>
          </a:p>
        </p:txBody>
      </p:sp>
      <p:graphicFrame>
        <p:nvGraphicFramePr>
          <p:cNvPr id="6" name="Chart 5"/>
          <p:cNvGraphicFramePr/>
          <p:nvPr>
            <p:extLst>
              <p:ext uri="{D42A27DB-BD31-4B8C-83A1-F6EECF244321}">
                <p14:modId xmlns:p14="http://schemas.microsoft.com/office/powerpoint/2010/main" val="3331853620"/>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Were Currently Sexually Active,* Across 35 States and 19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17822"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17823"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17829"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17830"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19.2% - 24.9%</a:t>
            </a:r>
          </a:p>
        </p:txBody>
      </p:sp>
      <p:sp>
        <p:nvSpPr>
          <p:cNvPr id="117831"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25.0% - 26.2%</a:t>
            </a:r>
          </a:p>
        </p:txBody>
      </p:sp>
      <p:sp>
        <p:nvSpPr>
          <p:cNvPr id="117832"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26.3% - 28.9%</a:t>
            </a:r>
          </a:p>
        </p:txBody>
      </p:sp>
      <p:sp>
        <p:nvSpPr>
          <p:cNvPr id="117833"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29.0% - 33.5%</a:t>
            </a:r>
          </a:p>
        </p:txBody>
      </p:sp>
      <p:sp>
        <p:nvSpPr>
          <p:cNvPr id="117834"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Were Currently Sexually Active*</a:t>
            </a:r>
          </a:p>
        </p:txBody>
      </p:sp>
      <p:sp>
        <p:nvSpPr>
          <p:cNvPr id="117835"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Had sexual intercourse with at least one person, during the 3 months before the survey</a:t>
            </a:r>
          </a:p>
        </p:txBody>
      </p:sp>
      <p:sp>
        <p:nvSpPr>
          <p:cNvPr id="117836"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241885505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M &gt; F; 10th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Increased 1991-2017, increased 1991-2005, decreased 2005-2017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1991-2017</a:t>
            </a:r>
            <a:endParaRPr lang="en-US" sz="1600" i="1" dirty="0"/>
          </a:p>
        </p:txBody>
      </p:sp>
      <p:graphicFrame>
        <p:nvGraphicFramePr>
          <p:cNvPr id="6" name="Chart 5"/>
          <p:cNvGraphicFramePr/>
          <p:nvPr>
            <p:extLst>
              <p:ext uri="{D42A27DB-BD31-4B8C-83A1-F6EECF244321}">
                <p14:modId xmlns:p14="http://schemas.microsoft.com/office/powerpoint/2010/main" val="2400857873"/>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10th &gt; 9th, 11th &gt; 9th, 11th &gt; 10th, 12th &gt; 9th, 12th &gt; 10th, 12th &gt; 11th;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Used a Condom During Last Sexual Intercourse,* Across 35 States and 19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19870"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19871"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19877"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19878"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42.7% - 50.9%</a:t>
            </a:r>
          </a:p>
        </p:txBody>
      </p:sp>
      <p:sp>
        <p:nvSpPr>
          <p:cNvPr id="119879"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51.0% - 54.3%</a:t>
            </a:r>
          </a:p>
        </p:txBody>
      </p:sp>
      <p:sp>
        <p:nvSpPr>
          <p:cNvPr id="119880"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54.4% - 57.5%</a:t>
            </a:r>
          </a:p>
        </p:txBody>
      </p:sp>
      <p:sp>
        <p:nvSpPr>
          <p:cNvPr id="119881"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57.6% - 65.6%</a:t>
            </a:r>
          </a:p>
        </p:txBody>
      </p:sp>
      <p:sp>
        <p:nvSpPr>
          <p:cNvPr id="119882"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Used a Condom During Last Sexual Intercourse*</a:t>
            </a:r>
          </a:p>
        </p:txBody>
      </p:sp>
      <p:sp>
        <p:nvSpPr>
          <p:cNvPr id="119883"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Among students who were currently sexually active</a:t>
            </a:r>
          </a:p>
        </p:txBody>
      </p:sp>
      <p:sp>
        <p:nvSpPr>
          <p:cNvPr id="119884"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1898889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10th &gt; 9th, 11th &gt; 9th, 12th &gt; 9th, 12th &gt; 10th, 12th &gt; 11th;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Increased 1991-2017, decreased 1991-1995, increased 1995-2017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1991-2017</a:t>
            </a:r>
            <a:endParaRPr lang="en-US" sz="1600" i="1" dirty="0"/>
          </a:p>
        </p:txBody>
      </p:sp>
      <p:graphicFrame>
        <p:nvGraphicFramePr>
          <p:cNvPr id="6" name="Chart 5"/>
          <p:cNvGraphicFramePr/>
          <p:nvPr>
            <p:extLst>
              <p:ext uri="{D42A27DB-BD31-4B8C-83A1-F6EECF244321}">
                <p14:modId xmlns:p14="http://schemas.microsoft.com/office/powerpoint/2010/main" val="580703891"/>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Used Birth Control Pills Before Last Sexual Intercourse,* Across 33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21918"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21919"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21925"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21926"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14.1% - 18.5%</a:t>
            </a:r>
          </a:p>
        </p:txBody>
      </p:sp>
      <p:sp>
        <p:nvSpPr>
          <p:cNvPr id="121927"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18.6% - 21.1%</a:t>
            </a:r>
          </a:p>
        </p:txBody>
      </p:sp>
      <p:sp>
        <p:nvSpPr>
          <p:cNvPr id="121928"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21.2% - 25.3%</a:t>
            </a:r>
          </a:p>
        </p:txBody>
      </p:sp>
      <p:sp>
        <p:nvSpPr>
          <p:cNvPr id="121929"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25.4% - 34.8%</a:t>
            </a:r>
          </a:p>
        </p:txBody>
      </p:sp>
      <p:sp>
        <p:nvSpPr>
          <p:cNvPr id="121930"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Used Birth Control Pills Before Last Sexual Intercourse*</a:t>
            </a:r>
          </a:p>
        </p:txBody>
      </p:sp>
      <p:sp>
        <p:nvSpPr>
          <p:cNvPr id="121931"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To prevent pregnancy, among students who were currently sexually active</a:t>
            </a:r>
          </a:p>
        </p:txBody>
      </p:sp>
      <p:sp>
        <p:nvSpPr>
          <p:cNvPr id="121932"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374446205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F &gt; M;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2013-2017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Used an IUD (e.g., Mirena or Paragard) or Implant (e.g., Implanon or Nexplanon),* Across 33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23966"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23967"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23973"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23974"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1.9% - 3.6%</a:t>
            </a:r>
          </a:p>
        </p:txBody>
      </p:sp>
      <p:sp>
        <p:nvSpPr>
          <p:cNvPr id="123975" name="Text Box 106"/>
          <p:cNvSpPr txBox="1">
            <a:spLocks noChangeArrowheads="1"/>
          </p:cNvSpPr>
          <p:nvPr/>
        </p:nvSpPr>
        <p:spPr bwMode="auto">
          <a:xfrm>
            <a:off x="7861300" y="35385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3.7% - 4.9%</a:t>
            </a:r>
          </a:p>
        </p:txBody>
      </p:sp>
      <p:sp>
        <p:nvSpPr>
          <p:cNvPr id="123976" name="Text Box 107"/>
          <p:cNvSpPr txBox="1">
            <a:spLocks noChangeArrowheads="1"/>
          </p:cNvSpPr>
          <p:nvPr/>
        </p:nvSpPr>
        <p:spPr bwMode="auto">
          <a:xfrm>
            <a:off x="7861300" y="38687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5.0% - 7.6%</a:t>
            </a:r>
          </a:p>
        </p:txBody>
      </p:sp>
      <p:sp>
        <p:nvSpPr>
          <p:cNvPr id="123977" name="Text Box 108"/>
          <p:cNvSpPr txBox="1">
            <a:spLocks noChangeArrowheads="1"/>
          </p:cNvSpPr>
          <p:nvPr/>
        </p:nvSpPr>
        <p:spPr bwMode="auto">
          <a:xfrm>
            <a:off x="7821613" y="42116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7.7% - 13.3%</a:t>
            </a:r>
          </a:p>
        </p:txBody>
      </p:sp>
      <p:sp>
        <p:nvSpPr>
          <p:cNvPr id="123978"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Used an IUD (e.g., Mirena or Paragard) or Implant (e.g., Implanon or Nexplanon)*</a:t>
            </a:r>
          </a:p>
        </p:txBody>
      </p:sp>
      <p:sp>
        <p:nvSpPr>
          <p:cNvPr id="123979"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Before last sexual intercourse to prevent pregnancy among students who were currently sexually active</a:t>
            </a:r>
          </a:p>
        </p:txBody>
      </p:sp>
      <p:sp>
        <p:nvSpPr>
          <p:cNvPr id="123980"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1353621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1991-2017</a:t>
            </a:r>
            <a:endParaRPr lang="en-US" sz="1600" i="1" dirty="0"/>
          </a:p>
        </p:txBody>
      </p:sp>
      <p:graphicFrame>
        <p:nvGraphicFramePr>
          <p:cNvPr id="6" name="Chart 5"/>
          <p:cNvGraphicFramePr/>
          <p:nvPr>
            <p:extLst>
              <p:ext uri="{D42A27DB-BD31-4B8C-83A1-F6EECF244321}">
                <p14:modId xmlns:p14="http://schemas.microsoft.com/office/powerpoint/2010/main" val="1570031112"/>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F &gt; M; 11th &gt; 10th; B &gt; 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2013-2017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Used a Shot (e.g., Depo-Provera), Patch (e.g., Orthoevra), or Birth Control Ring (e.g., Nuvaring),* Across 33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26014"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26015"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26021"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26022"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2.1% - 3.6%</a:t>
            </a:r>
          </a:p>
        </p:txBody>
      </p:sp>
      <p:sp>
        <p:nvSpPr>
          <p:cNvPr id="126023" name="Text Box 106"/>
          <p:cNvSpPr txBox="1">
            <a:spLocks noChangeArrowheads="1"/>
          </p:cNvSpPr>
          <p:nvPr/>
        </p:nvSpPr>
        <p:spPr bwMode="auto">
          <a:xfrm>
            <a:off x="7861300" y="35385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3.7% - 4.6%</a:t>
            </a:r>
          </a:p>
        </p:txBody>
      </p:sp>
      <p:sp>
        <p:nvSpPr>
          <p:cNvPr id="126024" name="Text Box 107"/>
          <p:cNvSpPr txBox="1">
            <a:spLocks noChangeArrowheads="1"/>
          </p:cNvSpPr>
          <p:nvPr/>
        </p:nvSpPr>
        <p:spPr bwMode="auto">
          <a:xfrm>
            <a:off x="7861300" y="38687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4.7% - 6.0%</a:t>
            </a:r>
          </a:p>
        </p:txBody>
      </p:sp>
      <p:sp>
        <p:nvSpPr>
          <p:cNvPr id="126025" name="Text Box 108"/>
          <p:cNvSpPr txBox="1">
            <a:spLocks noChangeArrowheads="1"/>
          </p:cNvSpPr>
          <p:nvPr/>
        </p:nvSpPr>
        <p:spPr bwMode="auto">
          <a:xfrm>
            <a:off x="7861300" y="42116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6.1% - 7.9%</a:t>
            </a:r>
          </a:p>
        </p:txBody>
      </p:sp>
      <p:sp>
        <p:nvSpPr>
          <p:cNvPr id="126026"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Used a Shot (e.g., Depo-Provera), Patch (e.g., Orthoevra), or Birth Control Ring (e.g., Nuvaring)*</a:t>
            </a:r>
          </a:p>
        </p:txBody>
      </p:sp>
      <p:sp>
        <p:nvSpPr>
          <p:cNvPr id="126027"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Before last sexual intercourse to prevent pregnancy among students who were currently sexually active</a:t>
            </a:r>
          </a:p>
        </p:txBody>
      </p:sp>
      <p:sp>
        <p:nvSpPr>
          <p:cNvPr id="126028"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67412604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F &gt; M; 10th &gt; 9th, 11th &gt; 9th, 11th &gt; 10th, 12th &gt; 9th, 12th &gt; 10th, 12th &gt; 11th; B &gt; 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2013-2017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Used Birth Control Pills; an IUD or Implant; or a Shot, Patch, or Birth Control Ring,* Across 33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28062"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28063"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28069"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28070"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20.9% - 30.2%</a:t>
            </a:r>
          </a:p>
        </p:txBody>
      </p:sp>
      <p:sp>
        <p:nvSpPr>
          <p:cNvPr id="128071"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30.3% - 33.0%</a:t>
            </a:r>
          </a:p>
        </p:txBody>
      </p:sp>
      <p:sp>
        <p:nvSpPr>
          <p:cNvPr id="128072"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33.1% - 36.8%</a:t>
            </a:r>
          </a:p>
        </p:txBody>
      </p:sp>
      <p:sp>
        <p:nvSpPr>
          <p:cNvPr id="128073"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36.9% - 50.2%</a:t>
            </a:r>
          </a:p>
        </p:txBody>
      </p:sp>
      <p:sp>
        <p:nvSpPr>
          <p:cNvPr id="128074"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Used Birth Control Pills; an IUD or Implant; or a Shot, Patch, or Birth Control Ring*</a:t>
            </a:r>
          </a:p>
        </p:txBody>
      </p:sp>
      <p:sp>
        <p:nvSpPr>
          <p:cNvPr id="128075"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Before last sexual intercourse to prevent pregnancy among students who were currently sexually active</a:t>
            </a:r>
          </a:p>
        </p:txBody>
      </p:sp>
      <p:sp>
        <p:nvSpPr>
          <p:cNvPr id="128076"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17834454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2013-2017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Ever Had Sexual Intercourse, Across 33 States and 20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Used Both a Condom During and Birth Control Pills; an IUD or Implant; or a Shot, Patch, or Birth Control Ring Before Last Sexual Intercourse,* Across 33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30110"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30111"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30117"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30118"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5.5% - 9.1%</a:t>
            </a:r>
          </a:p>
        </p:txBody>
      </p:sp>
      <p:sp>
        <p:nvSpPr>
          <p:cNvPr id="130119" name="Text Box 106"/>
          <p:cNvSpPr txBox="1">
            <a:spLocks noChangeArrowheads="1"/>
          </p:cNvSpPr>
          <p:nvPr/>
        </p:nvSpPr>
        <p:spPr bwMode="auto">
          <a:xfrm>
            <a:off x="7821613" y="35385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9.2% - 11.1%</a:t>
            </a:r>
          </a:p>
        </p:txBody>
      </p:sp>
      <p:sp>
        <p:nvSpPr>
          <p:cNvPr id="130120"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11.2% - 13.2%</a:t>
            </a:r>
          </a:p>
        </p:txBody>
      </p:sp>
      <p:sp>
        <p:nvSpPr>
          <p:cNvPr id="130121"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13.3% - 18.9%</a:t>
            </a:r>
          </a:p>
        </p:txBody>
      </p:sp>
      <p:sp>
        <p:nvSpPr>
          <p:cNvPr id="130122"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Used Both a Condom During and Birth Control Pills; an IUD or Implant; or a Shot, Patch, or Birth Control Ring Before Last Sexual Intercourse*</a:t>
            </a:r>
          </a:p>
        </p:txBody>
      </p:sp>
      <p:sp>
        <p:nvSpPr>
          <p:cNvPr id="130123"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To prevent pregnancy among students who were currently sexually active</a:t>
            </a:r>
          </a:p>
        </p:txBody>
      </p:sp>
      <p:sp>
        <p:nvSpPr>
          <p:cNvPr id="130124"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262281602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900" b="1" baseline="50000" dirty="0">
                <a:solidFill>
                  <a:srgbClr val="FFCC00"/>
                </a:solidFill>
              </a:rPr>
              <a:t>†</a:t>
            </a:r>
            <a:r>
              <a:rPr lang="en-US" sz="1100" dirty="0">
                <a:solidFill>
                  <a:srgbClr val="FFCC00"/>
                </a:solidFill>
              </a:rPr>
              <a:t>F &gt; M; 9th &gt; 11th, 9th &gt; 12th;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900" b="1" baseline="50000" dirty="0">
                <a:solidFill>
                  <a:srgbClr val="FFCC00"/>
                </a:solidFill>
              </a:rPr>
              <a:t>†</a:t>
            </a:r>
            <a:r>
              <a:rPr lang="en-US" sz="1100" dirty="0">
                <a:solidFill>
                  <a:srgbClr val="FFCC00"/>
                </a:solidFill>
              </a:rPr>
              <a:t>Decreased 1991-2017, decreased 1991-2007, 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1991-2017</a:t>
            </a:r>
            <a:endParaRPr lang="en-US" sz="1600" i="1" dirty="0"/>
          </a:p>
        </p:txBody>
      </p:sp>
      <p:graphicFrame>
        <p:nvGraphicFramePr>
          <p:cNvPr id="6" name="Chart 5"/>
          <p:cNvGraphicFramePr/>
          <p:nvPr>
            <p:extLst>
              <p:ext uri="{D42A27DB-BD31-4B8C-83A1-F6EECF244321}">
                <p14:modId xmlns:p14="http://schemas.microsoft.com/office/powerpoint/2010/main" val="415303015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Did Not Use Any Method to Prevent Pregnancy,* Across 33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32158"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32159"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32165"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32166" name="Text Box 105"/>
          <p:cNvSpPr txBox="1">
            <a:spLocks noChangeArrowheads="1"/>
          </p:cNvSpPr>
          <p:nvPr/>
        </p:nvSpPr>
        <p:spPr bwMode="auto">
          <a:xfrm>
            <a:off x="7821613" y="31829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6.6% - 10.1%</a:t>
            </a:r>
          </a:p>
        </p:txBody>
      </p:sp>
      <p:sp>
        <p:nvSpPr>
          <p:cNvPr id="132167"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10.2% - 13.2%</a:t>
            </a:r>
          </a:p>
        </p:txBody>
      </p:sp>
      <p:sp>
        <p:nvSpPr>
          <p:cNvPr id="132168"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13.3% - 15.7%</a:t>
            </a:r>
          </a:p>
        </p:txBody>
      </p:sp>
      <p:sp>
        <p:nvSpPr>
          <p:cNvPr id="132169"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15.8% - 23.1%</a:t>
            </a:r>
          </a:p>
        </p:txBody>
      </p:sp>
      <p:sp>
        <p:nvSpPr>
          <p:cNvPr id="132170"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Did Not Use Any Method to Prevent Pregnancy*</a:t>
            </a:r>
          </a:p>
        </p:txBody>
      </p:sp>
      <p:sp>
        <p:nvSpPr>
          <p:cNvPr id="132171"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During last sexual intercourse among students who were currently sexually active</a:t>
            </a:r>
          </a:p>
        </p:txBody>
      </p:sp>
      <p:sp>
        <p:nvSpPr>
          <p:cNvPr id="132172"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259340405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M &gt; F; 10th &gt; 11th,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Decreased 1991-2017, increased 1991-1999, 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1991-2017</a:t>
            </a:r>
            <a:endParaRPr lang="en-US" sz="1600" i="1" dirty="0"/>
          </a:p>
        </p:txBody>
      </p:sp>
      <p:graphicFrame>
        <p:nvGraphicFramePr>
          <p:cNvPr id="6" name="Chart 5"/>
          <p:cNvGraphicFramePr/>
          <p:nvPr>
            <p:extLst>
              <p:ext uri="{D42A27DB-BD31-4B8C-83A1-F6EECF244321}">
                <p14:modId xmlns:p14="http://schemas.microsoft.com/office/powerpoint/2010/main" val="388564718"/>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Drank Alcohol or Used Drugs Before Last Sexual Intercourse,* Across 35 States and 18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34206"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34207"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34213"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34214"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13.7% - 16.5%</a:t>
            </a:r>
          </a:p>
        </p:txBody>
      </p:sp>
      <p:sp>
        <p:nvSpPr>
          <p:cNvPr id="134215"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16.6% - 18.1%</a:t>
            </a:r>
          </a:p>
        </p:txBody>
      </p:sp>
      <p:sp>
        <p:nvSpPr>
          <p:cNvPr id="134216"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18.2% - 19.8%</a:t>
            </a:r>
          </a:p>
        </p:txBody>
      </p:sp>
      <p:sp>
        <p:nvSpPr>
          <p:cNvPr id="134217"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19.9% - 22.8%</a:t>
            </a:r>
          </a:p>
        </p:txBody>
      </p:sp>
      <p:sp>
        <p:nvSpPr>
          <p:cNvPr id="134218"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Drank Alcohol or Used Drugs Before Last Sexual Intercourse*</a:t>
            </a:r>
          </a:p>
        </p:txBody>
      </p:sp>
      <p:sp>
        <p:nvSpPr>
          <p:cNvPr id="134219"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Among students who were currently sexually active</a:t>
            </a:r>
          </a:p>
        </p:txBody>
      </p:sp>
      <p:sp>
        <p:nvSpPr>
          <p:cNvPr id="134220"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10514118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11678"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11679"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11685"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11686" name="Text Box 105"/>
          <p:cNvSpPr txBox="1">
            <a:spLocks noChangeArrowheads="1"/>
          </p:cNvSpPr>
          <p:nvPr/>
        </p:nvSpPr>
        <p:spPr bwMode="auto">
          <a:xfrm>
            <a:off x="7781925" y="31829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29.1% - 35.0%</a:t>
            </a:r>
          </a:p>
        </p:txBody>
      </p:sp>
      <p:sp>
        <p:nvSpPr>
          <p:cNvPr id="111687"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35.1% - 37.6%</a:t>
            </a:r>
          </a:p>
        </p:txBody>
      </p:sp>
      <p:sp>
        <p:nvSpPr>
          <p:cNvPr id="111688"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37.7% - 39.0%</a:t>
            </a:r>
          </a:p>
        </p:txBody>
      </p:sp>
      <p:sp>
        <p:nvSpPr>
          <p:cNvPr id="111689"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39.1% - 45.9%</a:t>
            </a:r>
          </a:p>
        </p:txBody>
      </p:sp>
      <p:sp>
        <p:nvSpPr>
          <p:cNvPr id="111690"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Ever Had Sexual Intercourse</a:t>
            </a:r>
          </a:p>
        </p:txBody>
      </p:sp>
      <p:sp>
        <p:nvSpPr>
          <p:cNvPr id="111691"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endParaRPr>
          </a:p>
        </p:txBody>
      </p:sp>
      <p:sp>
        <p:nvSpPr>
          <p:cNvPr id="111692"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366135270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F &gt; M; 10th &gt; 9th, 11th &gt; 9th, 11th &gt; 10th, 12th &gt; 9th, 12th &gt; 10th, 12th &gt; 11th;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2005-2017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Decreased 2005-2017, no change 2005-2013,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2005-2017</a:t>
            </a:r>
            <a:endParaRPr lang="en-US" sz="1600" i="1" dirty="0"/>
          </a:p>
        </p:txBody>
      </p:sp>
      <p:graphicFrame>
        <p:nvGraphicFramePr>
          <p:cNvPr id="6" name="Chart 5"/>
          <p:cNvGraphicFramePr/>
          <p:nvPr>
            <p:extLst>
              <p:ext uri="{D42A27DB-BD31-4B8C-83A1-F6EECF244321}">
                <p14:modId xmlns:p14="http://schemas.microsoft.com/office/powerpoint/2010/main" val="4249275397"/>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Were Ever Tested for Human Immunodeficiency Virus (HIV),* Across 29 States and 21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36254"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36255"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36261"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36262" name="Text Box 105"/>
          <p:cNvSpPr txBox="1">
            <a:spLocks noChangeArrowheads="1"/>
          </p:cNvSpPr>
          <p:nvPr/>
        </p:nvSpPr>
        <p:spPr bwMode="auto">
          <a:xfrm>
            <a:off x="7821613" y="3182938"/>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8.2% - 10.8%</a:t>
            </a:r>
          </a:p>
        </p:txBody>
      </p:sp>
      <p:sp>
        <p:nvSpPr>
          <p:cNvPr id="136263" name="Text Box 106"/>
          <p:cNvSpPr txBox="1">
            <a:spLocks noChangeArrowheads="1"/>
          </p:cNvSpPr>
          <p:nvPr/>
        </p:nvSpPr>
        <p:spPr bwMode="auto">
          <a:xfrm>
            <a:off x="7781925" y="35385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10.9% - 11.9%</a:t>
            </a:r>
          </a:p>
        </p:txBody>
      </p:sp>
      <p:sp>
        <p:nvSpPr>
          <p:cNvPr id="136264" name="Text Box 107"/>
          <p:cNvSpPr txBox="1">
            <a:spLocks noChangeArrowheads="1"/>
          </p:cNvSpPr>
          <p:nvPr/>
        </p:nvSpPr>
        <p:spPr bwMode="auto">
          <a:xfrm>
            <a:off x="7781925" y="38687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12.0% - 13.4%</a:t>
            </a:r>
          </a:p>
        </p:txBody>
      </p:sp>
      <p:sp>
        <p:nvSpPr>
          <p:cNvPr id="136265" name="Text Box 108"/>
          <p:cNvSpPr txBox="1">
            <a:spLocks noChangeArrowheads="1"/>
          </p:cNvSpPr>
          <p:nvPr/>
        </p:nvSpPr>
        <p:spPr bwMode="auto">
          <a:xfrm>
            <a:off x="7781925" y="4211638"/>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13.5% - 23.8%</a:t>
            </a:r>
          </a:p>
        </p:txBody>
      </p:sp>
      <p:sp>
        <p:nvSpPr>
          <p:cNvPr id="136266"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Were Ever Tested for Human Immunodeficiency Virus (Hiv)*</a:t>
            </a:r>
          </a:p>
        </p:txBody>
      </p:sp>
      <p:sp>
        <p:nvSpPr>
          <p:cNvPr id="136267"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rPr>
              <a:t>Not counting tests done if they donated blood</a:t>
            </a:r>
          </a:p>
        </p:txBody>
      </p:sp>
      <p:sp>
        <p:nvSpPr>
          <p:cNvPr id="136268"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19894863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9th &gt; 11th, 10th &gt; 11th, 12th &gt; 11th; 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t>National Youth Risk Behavior Survey, 2017</a:t>
            </a:r>
          </a:p>
          <a:p>
            <a:pPr algn="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1195496715"/>
              </p:ext>
            </p:extLst>
          </p:nvPr>
        </p:nvGraphicFramePr>
        <p:xfrm>
          <a:off x="228600" y="1541007"/>
          <a:ext cx="8686800" cy="36405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4144617" y="6493566"/>
            <a:ext cx="4724400" cy="338554"/>
          </a:xfrm>
          <a:prstGeom prst="rect">
            <a:avLst/>
          </a:prstGeom>
          <a:noFill/>
        </p:spPr>
        <p:txBody>
          <a:bodyPr wrap="square" rtlCol="0">
            <a:spAutoFit/>
          </a:bodyPr>
          <a:lstStyle/>
          <a:p>
            <a:pPr algn="r"/>
            <a:r>
              <a:rPr lang="en-US" sz="1600" i="1" dirty="0" smtClean="0"/>
              <a:t>National Youth Risk Behavior Surveys, 1991-2017</a:t>
            </a:r>
            <a:endParaRPr lang="en-US" sz="1600" i="1" dirty="0"/>
          </a:p>
        </p:txBody>
      </p:sp>
      <p:graphicFrame>
        <p:nvGraphicFramePr>
          <p:cNvPr id="6" name="Chart 5"/>
          <p:cNvGraphicFramePr/>
          <p:nvPr>
            <p:extLst>
              <p:ext uri="{D42A27DB-BD31-4B8C-83A1-F6EECF244321}">
                <p14:modId xmlns:p14="http://schemas.microsoft.com/office/powerpoint/2010/main" val="2623452945"/>
              </p:ext>
            </p:extLst>
          </p:nvPr>
        </p:nvGraphicFramePr>
        <p:xfrm>
          <a:off x="228599" y="1523999"/>
          <a:ext cx="8686800"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913313227"/>
              </p:ext>
            </p:extLst>
          </p:nvPr>
        </p:nvGraphicFramePr>
        <p:xfrm>
          <a:off x="228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Range and Median Percentage of High School Students Who Had Sexual Intercourse for the First Time Before Age 13 Years, Across 35 States and 20 Cities, 2017</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endParaRPr/>
          </a:p>
        </p:txBody>
      </p:sp>
      <p:sp>
        <p:nvSpPr>
          <p:cNvPr id="4" name="SiteFooter1"/>
          <p:cNvSpPr txBox="1"/>
          <p:nvPr/>
        </p:nvSpPr>
        <p:spPr>
          <a:xfrm>
            <a:off x="4043680" y="6497320"/>
            <a:ext cx="4876800" cy="338554"/>
          </a:xfrm>
          <a:prstGeom prst="rect">
            <a:avLst/>
          </a:prstGeom>
          <a:noFill/>
        </p:spPr>
        <p:txBody>
          <a:bodyPr wrap="square" rtlCol="0">
            <a:spAutoFit/>
          </a:bodyPr>
          <a:lstStyle/>
          <a:p>
            <a:pPr algn="r"/>
            <a:r>
              <a:rPr lang="en-US" sz="1600" i="1" dirty="0" smtClean="0"/>
              <a:t>State and Local Youth Risk Behavior Surveys, 2017</a:t>
            </a:r>
            <a:endParaRPr lang="en-US" sz="16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p:cNvSpPr>
            <a:spLocks noChangeAspect="1"/>
          </p:cNvSpPr>
          <p:nvPr/>
        </p:nvSpPr>
        <p:spPr bwMode="auto">
          <a:xfrm>
            <a:off x="4151313" y="3081338"/>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5" name="Missouri"/>
          <p:cNvSpPr>
            <a:spLocks noChangeAspect="1"/>
          </p:cNvSpPr>
          <p:nvPr/>
        </p:nvSpPr>
        <p:spPr bwMode="auto">
          <a:xfrm>
            <a:off x="4926013"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6" name="Illinois"/>
          <p:cNvSpPr>
            <a:spLocks noChangeAspect="1"/>
          </p:cNvSpPr>
          <p:nvPr/>
        </p:nvSpPr>
        <p:spPr bwMode="auto">
          <a:xfrm>
            <a:off x="5421313" y="2693988"/>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7" name="Iowa"/>
          <p:cNvSpPr>
            <a:spLocks noChangeAspect="1"/>
          </p:cNvSpPr>
          <p:nvPr/>
        </p:nvSpPr>
        <p:spPr bwMode="auto">
          <a:xfrm>
            <a:off x="4833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8" name="New Mexico"/>
          <p:cNvSpPr>
            <a:spLocks noChangeAspect="1"/>
          </p:cNvSpPr>
          <p:nvPr/>
        </p:nvSpPr>
        <p:spPr bwMode="auto">
          <a:xfrm>
            <a:off x="3176588" y="3455988"/>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79" name="Oklahoma"/>
          <p:cNvSpPr>
            <a:spLocks noChangeAspect="1"/>
          </p:cNvSpPr>
          <p:nvPr/>
        </p:nvSpPr>
        <p:spPr bwMode="auto">
          <a:xfrm>
            <a:off x="4033838"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0" name="Florida"/>
          <p:cNvSpPr>
            <a:spLocks noChangeAspect="1"/>
          </p:cNvSpPr>
          <p:nvPr/>
        </p:nvSpPr>
        <p:spPr bwMode="auto">
          <a:xfrm>
            <a:off x="5994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1" name="Freeform 9"/>
          <p:cNvSpPr>
            <a:spLocks noChangeAspect="1"/>
          </p:cNvSpPr>
          <p:nvPr/>
        </p:nvSpPr>
        <p:spPr bwMode="auto">
          <a:xfrm>
            <a:off x="6911975" y="5292725"/>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2" name="Freeform 10"/>
          <p:cNvSpPr>
            <a:spLocks noChangeAspect="1"/>
          </p:cNvSpPr>
          <p:nvPr/>
        </p:nvSpPr>
        <p:spPr bwMode="auto">
          <a:xfrm>
            <a:off x="6981825"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3" name="Freeform 11"/>
          <p:cNvSpPr>
            <a:spLocks noChangeAspect="1"/>
          </p:cNvSpPr>
          <p:nvPr/>
        </p:nvSpPr>
        <p:spPr bwMode="auto">
          <a:xfrm>
            <a:off x="7061200" y="5183188"/>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4" name="Michigan Upper"/>
          <p:cNvSpPr>
            <a:spLocks noChangeAspect="1"/>
          </p:cNvSpPr>
          <p:nvPr/>
        </p:nvSpPr>
        <p:spPr bwMode="auto">
          <a:xfrm>
            <a:off x="5491163"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5" name="Michigan"/>
          <p:cNvSpPr>
            <a:spLocks noChangeAspect="1"/>
          </p:cNvSpPr>
          <p:nvPr/>
        </p:nvSpPr>
        <p:spPr bwMode="auto">
          <a:xfrm>
            <a:off x="5946775" y="2157413"/>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6" name="New York"/>
          <p:cNvSpPr>
            <a:spLocks noChangeAspect="1"/>
          </p:cNvSpPr>
          <p:nvPr/>
        </p:nvSpPr>
        <p:spPr bwMode="auto">
          <a:xfrm>
            <a:off x="6731000" y="2063750"/>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7" name="Freeform 15"/>
          <p:cNvSpPr>
            <a:spLocks noChangeAspect="1"/>
          </p:cNvSpPr>
          <p:nvPr/>
        </p:nvSpPr>
        <p:spPr bwMode="auto">
          <a:xfrm>
            <a:off x="7405688" y="2733675"/>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8" name="Freeform 16"/>
          <p:cNvSpPr>
            <a:spLocks noChangeAspect="1"/>
          </p:cNvSpPr>
          <p:nvPr/>
        </p:nvSpPr>
        <p:spPr bwMode="auto">
          <a:xfrm>
            <a:off x="7431088" y="2608263"/>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89" name="Washington"/>
          <p:cNvSpPr>
            <a:spLocks noChangeAspect="1"/>
          </p:cNvSpPr>
          <p:nvPr/>
        </p:nvSpPr>
        <p:spPr bwMode="auto">
          <a:xfrm>
            <a:off x="1946275"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0" name="Freeform 18"/>
          <p:cNvSpPr>
            <a:spLocks noChangeAspect="1"/>
          </p:cNvSpPr>
          <p:nvPr/>
        </p:nvSpPr>
        <p:spPr bwMode="auto">
          <a:xfrm>
            <a:off x="2135188" y="1381125"/>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1" name="Freeform 19"/>
          <p:cNvSpPr>
            <a:spLocks noChangeAspect="1"/>
          </p:cNvSpPr>
          <p:nvPr/>
        </p:nvSpPr>
        <p:spPr bwMode="auto">
          <a:xfrm>
            <a:off x="2165350" y="1435100"/>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2" name="Alabama"/>
          <p:cNvSpPr>
            <a:spLocks noChangeAspect="1"/>
          </p:cNvSpPr>
          <p:nvPr/>
        </p:nvSpPr>
        <p:spPr bwMode="auto">
          <a:xfrm>
            <a:off x="5868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3" name="Arizona"/>
          <p:cNvSpPr>
            <a:spLocks noChangeAspect="1"/>
          </p:cNvSpPr>
          <p:nvPr/>
        </p:nvSpPr>
        <p:spPr bwMode="auto">
          <a:xfrm>
            <a:off x="2470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4" name="Arkansas"/>
          <p:cNvSpPr>
            <a:spLocks noChangeAspect="1"/>
          </p:cNvSpPr>
          <p:nvPr/>
        </p:nvSpPr>
        <p:spPr bwMode="auto">
          <a:xfrm>
            <a:off x="5060950" y="3635375"/>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5" name="California"/>
          <p:cNvSpPr>
            <a:spLocks noChangeAspect="1"/>
          </p:cNvSpPr>
          <p:nvPr/>
        </p:nvSpPr>
        <p:spPr bwMode="auto">
          <a:xfrm>
            <a:off x="1638300" y="2320925"/>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6" name="Colorado"/>
          <p:cNvSpPr>
            <a:spLocks noChangeAspect="1"/>
          </p:cNvSpPr>
          <p:nvPr/>
        </p:nvSpPr>
        <p:spPr bwMode="auto">
          <a:xfrm>
            <a:off x="3303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7" name="Connecticut"/>
          <p:cNvSpPr>
            <a:spLocks noChangeAspect="1"/>
          </p:cNvSpPr>
          <p:nvPr/>
        </p:nvSpPr>
        <p:spPr bwMode="auto">
          <a:xfrm>
            <a:off x="7439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8" name="Delaware"/>
          <p:cNvSpPr>
            <a:spLocks noChangeAspect="1"/>
          </p:cNvSpPr>
          <p:nvPr/>
        </p:nvSpPr>
        <p:spPr bwMode="auto">
          <a:xfrm>
            <a:off x="7256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099" name="Freeform 27"/>
          <p:cNvSpPr>
            <a:spLocks noChangeAspect="1"/>
          </p:cNvSpPr>
          <p:nvPr/>
        </p:nvSpPr>
        <p:spPr bwMode="auto">
          <a:xfrm>
            <a:off x="7123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0" name="Georgia"/>
          <p:cNvSpPr>
            <a:spLocks noChangeAspect="1"/>
          </p:cNvSpPr>
          <p:nvPr/>
        </p:nvSpPr>
        <p:spPr bwMode="auto">
          <a:xfrm>
            <a:off x="6191250"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1" name="Idaho"/>
          <p:cNvSpPr>
            <a:spLocks noChangeAspect="1"/>
          </p:cNvSpPr>
          <p:nvPr/>
        </p:nvSpPr>
        <p:spPr bwMode="auto">
          <a:xfrm>
            <a:off x="2519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2" name="Indiana"/>
          <p:cNvSpPr>
            <a:spLocks noChangeAspect="1"/>
          </p:cNvSpPr>
          <p:nvPr/>
        </p:nvSpPr>
        <p:spPr bwMode="auto">
          <a:xfrm>
            <a:off x="5846763" y="2773363"/>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3" name="Kentucky"/>
          <p:cNvSpPr>
            <a:spLocks noChangeAspect="1"/>
          </p:cNvSpPr>
          <p:nvPr/>
        </p:nvSpPr>
        <p:spPr bwMode="auto">
          <a:xfrm>
            <a:off x="5703888"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4" name="Louisiana"/>
          <p:cNvSpPr>
            <a:spLocks noChangeAspect="1"/>
          </p:cNvSpPr>
          <p:nvPr/>
        </p:nvSpPr>
        <p:spPr bwMode="auto">
          <a:xfrm>
            <a:off x="5140325" y="4179888"/>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5" name="Maine"/>
          <p:cNvSpPr>
            <a:spLocks noChangeAspect="1"/>
          </p:cNvSpPr>
          <p:nvPr/>
        </p:nvSpPr>
        <p:spPr bwMode="auto">
          <a:xfrm>
            <a:off x="7572375"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6" name="Maryland"/>
          <p:cNvSpPr>
            <a:spLocks noChangeAspect="1"/>
          </p:cNvSpPr>
          <p:nvPr/>
        </p:nvSpPr>
        <p:spPr bwMode="auto">
          <a:xfrm>
            <a:off x="6832600" y="2921000"/>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7" name="Minnesota"/>
          <p:cNvSpPr>
            <a:spLocks noChangeAspect="1"/>
          </p:cNvSpPr>
          <p:nvPr/>
        </p:nvSpPr>
        <p:spPr bwMode="auto">
          <a:xfrm>
            <a:off x="4778375" y="1682750"/>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8" name="Mississippi"/>
          <p:cNvSpPr>
            <a:spLocks noChangeAspect="1"/>
          </p:cNvSpPr>
          <p:nvPr/>
        </p:nvSpPr>
        <p:spPr bwMode="auto">
          <a:xfrm>
            <a:off x="5461000" y="3846513"/>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09" name="Montana"/>
          <p:cNvSpPr>
            <a:spLocks noChangeAspect="1"/>
          </p:cNvSpPr>
          <p:nvPr/>
        </p:nvSpPr>
        <p:spPr bwMode="auto">
          <a:xfrm>
            <a:off x="2832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0" name="Nebraska"/>
          <p:cNvSpPr>
            <a:spLocks noChangeAspect="1"/>
          </p:cNvSpPr>
          <p:nvPr/>
        </p:nvSpPr>
        <p:spPr bwMode="auto">
          <a:xfrm>
            <a:off x="3962400" y="2608263"/>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1" name="Nevada"/>
          <p:cNvSpPr>
            <a:spLocks noChangeAspect="1"/>
          </p:cNvSpPr>
          <p:nvPr/>
        </p:nvSpPr>
        <p:spPr bwMode="auto">
          <a:xfrm>
            <a:off x="2079625" y="2446338"/>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2" name="New Hampshire"/>
          <p:cNvSpPr>
            <a:spLocks noChangeAspect="1"/>
          </p:cNvSpPr>
          <p:nvPr/>
        </p:nvSpPr>
        <p:spPr bwMode="auto">
          <a:xfrm>
            <a:off x="7508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3" name="New Jersey"/>
          <p:cNvSpPr>
            <a:spLocks noChangeAspect="1"/>
          </p:cNvSpPr>
          <p:nvPr/>
        </p:nvSpPr>
        <p:spPr bwMode="auto">
          <a:xfrm>
            <a:off x="7291388" y="2641600"/>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4" name="North Carolina"/>
          <p:cNvSpPr>
            <a:spLocks noChangeAspect="1"/>
          </p:cNvSpPr>
          <p:nvPr/>
        </p:nvSpPr>
        <p:spPr bwMode="auto">
          <a:xfrm>
            <a:off x="6354763" y="3400425"/>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5" name="North Dakota"/>
          <p:cNvSpPr>
            <a:spLocks noChangeAspect="1"/>
          </p:cNvSpPr>
          <p:nvPr/>
        </p:nvSpPr>
        <p:spPr bwMode="auto">
          <a:xfrm>
            <a:off x="4033838" y="1700213"/>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6" name="Ohio"/>
          <p:cNvSpPr>
            <a:spLocks noChangeAspect="1"/>
          </p:cNvSpPr>
          <p:nvPr/>
        </p:nvSpPr>
        <p:spPr bwMode="auto">
          <a:xfrm>
            <a:off x="6173788"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7" name="Oregon"/>
          <p:cNvSpPr>
            <a:spLocks noChangeAspect="1"/>
          </p:cNvSpPr>
          <p:nvPr/>
        </p:nvSpPr>
        <p:spPr bwMode="auto">
          <a:xfrm>
            <a:off x="1733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8" name="Pennsylvania"/>
          <p:cNvSpPr>
            <a:spLocks noChangeAspect="1"/>
          </p:cNvSpPr>
          <p:nvPr/>
        </p:nvSpPr>
        <p:spPr bwMode="auto">
          <a:xfrm>
            <a:off x="6653213"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19" name="Rhode Island"/>
          <p:cNvSpPr>
            <a:spLocks noChangeAspect="1"/>
          </p:cNvSpPr>
          <p:nvPr/>
        </p:nvSpPr>
        <p:spPr bwMode="auto">
          <a:xfrm>
            <a:off x="7626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0" name="South Carolina"/>
          <p:cNvSpPr>
            <a:spLocks noChangeAspect="1"/>
          </p:cNvSpPr>
          <p:nvPr/>
        </p:nvSpPr>
        <p:spPr bwMode="auto">
          <a:xfrm>
            <a:off x="6481763" y="3719513"/>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1" name="South Dakota"/>
          <p:cNvSpPr>
            <a:spLocks noChangeAspect="1"/>
          </p:cNvSpPr>
          <p:nvPr/>
        </p:nvSpPr>
        <p:spPr bwMode="auto">
          <a:xfrm>
            <a:off x="3992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2" name="Tennessee"/>
          <p:cNvSpPr>
            <a:spLocks noChangeAspect="1"/>
          </p:cNvSpPr>
          <p:nvPr/>
        </p:nvSpPr>
        <p:spPr bwMode="auto">
          <a:xfrm>
            <a:off x="5608638" y="3509963"/>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3" name="Texas"/>
          <p:cNvSpPr>
            <a:spLocks noChangeAspect="1"/>
          </p:cNvSpPr>
          <p:nvPr/>
        </p:nvSpPr>
        <p:spPr bwMode="auto">
          <a:xfrm>
            <a:off x="3498850"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4" name="Utah"/>
          <p:cNvSpPr>
            <a:spLocks noChangeAspect="1"/>
          </p:cNvSpPr>
          <p:nvPr/>
        </p:nvSpPr>
        <p:spPr bwMode="auto">
          <a:xfrm>
            <a:off x="2698750" y="2601913"/>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5" name="Vermont"/>
          <p:cNvSpPr>
            <a:spLocks noChangeAspect="1"/>
          </p:cNvSpPr>
          <p:nvPr/>
        </p:nvSpPr>
        <p:spPr bwMode="auto">
          <a:xfrm>
            <a:off x="7350125" y="2017713"/>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6" name="West Virginia"/>
          <p:cNvSpPr>
            <a:spLocks noChangeAspect="1"/>
          </p:cNvSpPr>
          <p:nvPr/>
        </p:nvSpPr>
        <p:spPr bwMode="auto">
          <a:xfrm>
            <a:off x="6497638"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6600CC"/>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7" name="Wisconsin"/>
          <p:cNvSpPr>
            <a:spLocks noChangeAspect="1"/>
          </p:cNvSpPr>
          <p:nvPr/>
        </p:nvSpPr>
        <p:spPr bwMode="auto">
          <a:xfrm>
            <a:off x="5233988"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CC99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8" name="Wyoming"/>
          <p:cNvSpPr>
            <a:spLocks noChangeAspect="1"/>
          </p:cNvSpPr>
          <p:nvPr/>
        </p:nvSpPr>
        <p:spPr bwMode="auto">
          <a:xfrm>
            <a:off x="3160713"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29" name="Massachusetts"/>
          <p:cNvSpPr>
            <a:spLocks noChangeAspect="1"/>
          </p:cNvSpPr>
          <p:nvPr/>
        </p:nvSpPr>
        <p:spPr bwMode="auto">
          <a:xfrm>
            <a:off x="7439025" y="2320925"/>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E6CC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0" name="Freeform 59"/>
          <p:cNvSpPr>
            <a:spLocks noChangeAspect="1"/>
          </p:cNvSpPr>
          <p:nvPr/>
        </p:nvSpPr>
        <p:spPr bwMode="auto">
          <a:xfrm>
            <a:off x="7758113"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1" name="Freeform 60"/>
          <p:cNvSpPr>
            <a:spLocks noChangeAspect="1"/>
          </p:cNvSpPr>
          <p:nvPr/>
        </p:nvSpPr>
        <p:spPr bwMode="auto">
          <a:xfrm>
            <a:off x="7831138" y="2514600"/>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2" name="Virginia"/>
          <p:cNvSpPr>
            <a:spLocks noChangeAspect="1"/>
          </p:cNvSpPr>
          <p:nvPr/>
        </p:nvSpPr>
        <p:spPr bwMode="auto">
          <a:xfrm>
            <a:off x="6410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3" name="Freeform 62"/>
          <p:cNvSpPr>
            <a:spLocks noChangeAspect="1"/>
          </p:cNvSpPr>
          <p:nvPr/>
        </p:nvSpPr>
        <p:spPr bwMode="auto">
          <a:xfrm>
            <a:off x="7313613"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nvGrpSpPr>
          <p:cNvPr id="113726" name="Hawaii"/>
          <p:cNvGrpSpPr>
            <a:grpSpLocks/>
          </p:cNvGrpSpPr>
          <p:nvPr/>
        </p:nvGrpSpPr>
        <p:grpSpPr bwMode="auto">
          <a:xfrm>
            <a:off x="682625" y="3846513"/>
            <a:ext cx="963613" cy="498475"/>
            <a:chOff x="582" y="2987"/>
            <a:chExt cx="659" cy="352"/>
          </a:xfrm>
        </p:grpSpPr>
        <p:sp>
          <p:nvSpPr>
            <p:cNvPr id="3159" name="Freeform 64"/>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0" name="Freeform 65"/>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1" name="Freeform 66"/>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2" name="Freeform 67"/>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3" name="Freeform 68"/>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4" name="Freeform 69"/>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5" name="Freeform 70"/>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66" name="Freeform 71"/>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grpSp>
        <p:nvGrpSpPr>
          <p:cNvPr id="113727" name="Alaska"/>
          <p:cNvGrpSpPr>
            <a:grpSpLocks/>
          </p:cNvGrpSpPr>
          <p:nvPr/>
        </p:nvGrpSpPr>
        <p:grpSpPr bwMode="auto">
          <a:xfrm>
            <a:off x="660400" y="4448175"/>
            <a:ext cx="2776538" cy="987425"/>
            <a:chOff x="523" y="3048"/>
            <a:chExt cx="1899" cy="696"/>
          </a:xfrm>
        </p:grpSpPr>
        <p:sp>
          <p:nvSpPr>
            <p:cNvPr id="3149" name="Freeform 73"/>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0" name="Freeform 74"/>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1" name="Freeform 75"/>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2" name="Freeform 76"/>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3" name="Freeform 77"/>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4" name="Freeform 78"/>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5" name="Freeform 79"/>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6" name="Freeform 80"/>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7" name="Freeform 81"/>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58" name="Freeform 82"/>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A64DFF"/>
            </a:solidFill>
            <a:ln w="15875">
              <a:solidFill>
                <a:schemeClr val="tx1">
                  <a:lumMod val="75000"/>
                </a:schemeClr>
              </a:solidFill>
              <a:prstDash val="solid"/>
              <a:round/>
              <a:headEnd/>
              <a:tailEnd/>
            </a:ln>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grpSp>
      <p:sp>
        <p:nvSpPr>
          <p:cNvPr id="3136" name="Rectangle 109"/>
          <p:cNvSpPr>
            <a:spLocks noChangeArrowheads="1"/>
          </p:cNvSpPr>
          <p:nvPr/>
        </p:nvSpPr>
        <p:spPr bwMode="auto">
          <a:xfrm>
            <a:off x="7540625" y="3248025"/>
            <a:ext cx="279400" cy="139700"/>
          </a:xfrm>
          <a:prstGeom prst="rect">
            <a:avLst/>
          </a:prstGeom>
          <a:solidFill>
            <a:srgbClr val="E6CC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7" name="Rectangle 110"/>
          <p:cNvSpPr>
            <a:spLocks noChangeArrowheads="1"/>
          </p:cNvSpPr>
          <p:nvPr/>
        </p:nvSpPr>
        <p:spPr bwMode="auto">
          <a:xfrm>
            <a:off x="7540625" y="3590925"/>
            <a:ext cx="279400" cy="139700"/>
          </a:xfrm>
          <a:prstGeom prst="rect">
            <a:avLst/>
          </a:prstGeom>
          <a:solidFill>
            <a:srgbClr val="CC99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8" name="Rectangle 111"/>
          <p:cNvSpPr>
            <a:spLocks noChangeArrowheads="1"/>
          </p:cNvSpPr>
          <p:nvPr/>
        </p:nvSpPr>
        <p:spPr bwMode="auto">
          <a:xfrm>
            <a:off x="7540625" y="3933825"/>
            <a:ext cx="279400" cy="139700"/>
          </a:xfrm>
          <a:prstGeom prst="rect">
            <a:avLst/>
          </a:prstGeom>
          <a:solidFill>
            <a:srgbClr val="A64DFF"/>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39" name="Rectangle 112"/>
          <p:cNvSpPr>
            <a:spLocks noChangeArrowheads="1"/>
          </p:cNvSpPr>
          <p:nvPr/>
        </p:nvSpPr>
        <p:spPr bwMode="auto">
          <a:xfrm>
            <a:off x="7540625" y="4264025"/>
            <a:ext cx="279400" cy="139700"/>
          </a:xfrm>
          <a:prstGeom prst="rect">
            <a:avLst/>
          </a:prstGeom>
          <a:solidFill>
            <a:srgbClr val="6600CC"/>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3140" name="Rectangle 113"/>
          <p:cNvSpPr>
            <a:spLocks noChangeArrowheads="1"/>
          </p:cNvSpPr>
          <p:nvPr/>
        </p:nvSpPr>
        <p:spPr bwMode="auto">
          <a:xfrm>
            <a:off x="7540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00"/>
              </a:solidFill>
              <a:effectLst/>
              <a:uLnTx/>
              <a:uFillTx/>
              <a:latin typeface="Arial" charset="0"/>
              <a:ea typeface="+mn-ea"/>
              <a:cs typeface="+mn-cs"/>
            </a:endParaRPr>
          </a:p>
        </p:txBody>
      </p:sp>
      <p:sp>
        <p:nvSpPr>
          <p:cNvPr id="113733" name="Text Box 114"/>
          <p:cNvSpPr txBox="1">
            <a:spLocks noChangeArrowheads="1"/>
          </p:cNvSpPr>
          <p:nvPr/>
        </p:nvSpPr>
        <p:spPr bwMode="auto">
          <a:xfrm>
            <a:off x="7950200" y="4529138"/>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No Data</a:t>
            </a:r>
          </a:p>
        </p:txBody>
      </p:sp>
      <p:sp>
        <p:nvSpPr>
          <p:cNvPr id="113734" name="Text Box 105"/>
          <p:cNvSpPr txBox="1">
            <a:spLocks noChangeArrowheads="1"/>
          </p:cNvSpPr>
          <p:nvPr/>
        </p:nvSpPr>
        <p:spPr bwMode="auto">
          <a:xfrm>
            <a:off x="7861300" y="31829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2.1% - 2.7%</a:t>
            </a:r>
          </a:p>
        </p:txBody>
      </p:sp>
      <p:sp>
        <p:nvSpPr>
          <p:cNvPr id="113735" name="Text Box 106"/>
          <p:cNvSpPr txBox="1">
            <a:spLocks noChangeArrowheads="1"/>
          </p:cNvSpPr>
          <p:nvPr/>
        </p:nvSpPr>
        <p:spPr bwMode="auto">
          <a:xfrm>
            <a:off x="7861300" y="35385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2.8% - 3.2%</a:t>
            </a:r>
          </a:p>
        </p:txBody>
      </p:sp>
      <p:sp>
        <p:nvSpPr>
          <p:cNvPr id="113736" name="Text Box 107"/>
          <p:cNvSpPr txBox="1">
            <a:spLocks noChangeArrowheads="1"/>
          </p:cNvSpPr>
          <p:nvPr/>
        </p:nvSpPr>
        <p:spPr bwMode="auto">
          <a:xfrm>
            <a:off x="7861300" y="38687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3.3% - 3.7%</a:t>
            </a:r>
          </a:p>
        </p:txBody>
      </p:sp>
      <p:sp>
        <p:nvSpPr>
          <p:cNvPr id="113737" name="Text Box 108"/>
          <p:cNvSpPr txBox="1">
            <a:spLocks noChangeArrowheads="1"/>
          </p:cNvSpPr>
          <p:nvPr/>
        </p:nvSpPr>
        <p:spPr bwMode="auto">
          <a:xfrm>
            <a:off x="7861300" y="4211638"/>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3.8% - 6.0%</a:t>
            </a:r>
          </a:p>
        </p:txBody>
      </p:sp>
      <p:sp>
        <p:nvSpPr>
          <p:cNvPr id="113738" name="Rectangle 7"/>
          <p:cNvSpPr>
            <a:spLocks noGrp="1" noChangeArrowheads="1"/>
          </p:cNvSpPr>
          <p:nvPr>
            <p:ph type="title" idx="4294967295"/>
          </p:nvPr>
        </p:nvSpPr>
        <p:spPr>
          <a:xfrm>
            <a:off x="436563" y="330200"/>
            <a:ext cx="8266112" cy="1135063"/>
          </a:xfrm>
          <a:noFill/>
        </p:spPr>
        <p:txBody>
          <a:bodyPr anchor="t"/>
          <a:lstStyle/>
          <a:p>
            <a:r>
              <a:rPr lang="en-US" altLang="en-US" sz="2000" smtClean="0">
                <a:solidFill>
                  <a:srgbClr val="FFCC00"/>
                </a:solidFill>
              </a:rPr>
              <a:t>Percentage of High School Students Who Had Sexual Intercourse for the First Time Before Age 13 Years</a:t>
            </a:r>
          </a:p>
        </p:txBody>
      </p:sp>
      <p:sp>
        <p:nvSpPr>
          <p:cNvPr id="113739" name="Text Box 101"/>
          <p:cNvSpPr txBox="1">
            <a:spLocks noChangeArrowheads="1"/>
          </p:cNvSpPr>
          <p:nvPr/>
        </p:nvSpPr>
        <p:spPr bwMode="auto">
          <a:xfrm>
            <a:off x="360363" y="6186488"/>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100" b="0" i="0" u="none" strike="noStrike" kern="1200" cap="none" spc="0" normalizeH="0" baseline="0" noProof="0" smtClean="0">
              <a:ln>
                <a:noFill/>
              </a:ln>
              <a:solidFill>
                <a:srgbClr val="FFCC00"/>
              </a:solidFill>
              <a:effectLst/>
              <a:uLnTx/>
              <a:uFillTx/>
              <a:latin typeface="Arial" panose="020B0604020202020204" pitchFamily="34" charset="0"/>
              <a:ea typeface="+mn-ea"/>
              <a:cs typeface="+mn-cs"/>
            </a:endParaRPr>
          </a:p>
        </p:txBody>
      </p:sp>
      <p:sp>
        <p:nvSpPr>
          <p:cNvPr id="113740" name="Text Box 116"/>
          <p:cNvSpPr txBox="1">
            <a:spLocks noChangeArrowheads="1"/>
          </p:cNvSpPr>
          <p:nvPr/>
        </p:nvSpPr>
        <p:spPr bwMode="auto">
          <a:xfrm>
            <a:off x="4778375" y="6489700"/>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1pPr>
            <a:lvl2pPr marL="742950" indent="-285750">
              <a:spcAft>
                <a:spcPct val="50000"/>
              </a:spcAft>
              <a:buClr>
                <a:schemeClr val="tx2"/>
              </a:buClr>
              <a:buSzPct val="70000"/>
              <a:buFont typeface="Monotype Sorts" panose="05010101010101010101" pitchFamily="2" charset="2"/>
              <a:buChar char="l"/>
              <a:defRPr sz="2800">
                <a:solidFill>
                  <a:schemeClr val="tx1"/>
                </a:solidFill>
                <a:latin typeface="Arial" panose="020B0604020202020204" pitchFamily="34" charset="0"/>
              </a:defRPr>
            </a:lvl2pPr>
            <a:lvl3pPr marL="1143000" indent="-228600">
              <a:spcAft>
                <a:spcPct val="50000"/>
              </a:spcAft>
              <a:buClr>
                <a:schemeClr val="tx2"/>
              </a:buClr>
              <a:buSzPct val="70000"/>
              <a:buFont typeface="Monotype Sorts" panose="05010101010101010101" pitchFamily="2" charset="2"/>
              <a:buChar char="ä"/>
              <a:defRPr sz="2800">
                <a:solidFill>
                  <a:schemeClr val="tx1"/>
                </a:solidFill>
                <a:latin typeface="Arial" panose="020B0604020202020204" pitchFamily="34" charset="0"/>
              </a:defRPr>
            </a:lvl3pPr>
            <a:lvl4pPr marL="1600200" indent="-228600">
              <a:spcAft>
                <a:spcPct val="50000"/>
              </a:spcAft>
              <a:buClr>
                <a:schemeClr val="tx2"/>
              </a:buClr>
              <a:buSzPct val="70000"/>
              <a:buFont typeface="Monotype Sorts" panose="05010101010101010101" pitchFamily="2" charset="2"/>
              <a:buChar char="n"/>
              <a:defRPr sz="2800">
                <a:solidFill>
                  <a:schemeClr val="tx1"/>
                </a:solidFill>
                <a:latin typeface="Arial" panose="020B0604020202020204" pitchFamily="34" charset="0"/>
              </a:defRPr>
            </a:lvl4pPr>
            <a:lvl5pPr marL="2057400" indent="-228600">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anose="05010101010101010101" pitchFamily="2" charset="2"/>
              <a:buChar char="è"/>
              <a:defRPr sz="28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State Youth Risk Behavior Surveys, 2017</a:t>
            </a:r>
          </a:p>
        </p:txBody>
      </p:sp>
    </p:spTree>
    <p:extLst>
      <p:ext uri="{BB962C8B-B14F-4D97-AF65-F5344CB8AC3E}">
        <p14:creationId xmlns:p14="http://schemas.microsoft.com/office/powerpoint/2010/main" val="2173837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13343</Words>
  <Application>Microsoft Macintosh PowerPoint</Application>
  <PresentationFormat>On-screen Show (4:3)</PresentationFormat>
  <Paragraphs>556</Paragraphs>
  <Slides>53</Slides>
  <Notes>53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53</vt:i4>
      </vt:variant>
    </vt:vector>
  </HeadingPairs>
  <TitlesOfParts>
    <vt:vector size="59" baseType="lpstr">
      <vt:lpstr>Arial</vt:lpstr>
      <vt:lpstr>Calibri</vt:lpstr>
      <vt:lpstr>Monotype Sorts</vt:lpstr>
      <vt:lpstr>Times New Roman</vt:lpstr>
      <vt:lpstr>Dashtem</vt:lpstr>
      <vt:lpstr>1_Dashtem</vt:lpstr>
      <vt:lpstr>Sexual Behaviors that Contribute to Unintended Pregnancy and Sexually Transmitted Infections, Including HIV Infection</vt:lpstr>
      <vt:lpstr>PowerPoint Presentation</vt:lpstr>
      <vt:lpstr>PowerPoint Presentation</vt:lpstr>
      <vt:lpstr>PowerPoint Presentation</vt:lpstr>
      <vt:lpstr>Percentage of High School Students Who Ever Had Sexual Intercourse</vt:lpstr>
      <vt:lpstr>PowerPoint Presentation</vt:lpstr>
      <vt:lpstr>PowerPoint Presentation</vt:lpstr>
      <vt:lpstr>PowerPoint Presentation</vt:lpstr>
      <vt:lpstr>Percentage of High School Students Who Had Sexual Intercourse for the First Time Before Age 13 Years</vt:lpstr>
      <vt:lpstr>PowerPoint Presentation</vt:lpstr>
      <vt:lpstr>PowerPoint Presentation</vt:lpstr>
      <vt:lpstr>PowerPoint Presentation</vt:lpstr>
      <vt:lpstr>Percentage of High School Students Who Had Sexual Intercourse with Four or More Persons During Their Life</vt:lpstr>
      <vt:lpstr>PowerPoint Presentation</vt:lpstr>
      <vt:lpstr>PowerPoint Presentation</vt:lpstr>
      <vt:lpstr>PowerPoint Presentation</vt:lpstr>
      <vt:lpstr>Percentage of High School Students Who Were Currently Sexually Active*</vt:lpstr>
      <vt:lpstr>PowerPoint Presentation</vt:lpstr>
      <vt:lpstr>PowerPoint Presentation</vt:lpstr>
      <vt:lpstr>PowerPoint Presentation</vt:lpstr>
      <vt:lpstr>Percentage of High School Students Who Used a Condom During Last Sexual Intercourse*</vt:lpstr>
      <vt:lpstr>PowerPoint Presentation</vt:lpstr>
      <vt:lpstr>PowerPoint Presentation</vt:lpstr>
      <vt:lpstr>PowerPoint Presentation</vt:lpstr>
      <vt:lpstr>Percentage of High School Students Who Used Birth Control Pills Before Last Sexual Intercourse*</vt:lpstr>
      <vt:lpstr>PowerPoint Presentation</vt:lpstr>
      <vt:lpstr>PowerPoint Presentation</vt:lpstr>
      <vt:lpstr>PowerPoint Presentation</vt:lpstr>
      <vt:lpstr>Percentage of High School Students Who Used an IUD (e.g., Mirena or Paragard) or Implant (e.g., Implanon or Nexplanon)*</vt:lpstr>
      <vt:lpstr>PowerPoint Presentation</vt:lpstr>
      <vt:lpstr>PowerPoint Presentation</vt:lpstr>
      <vt:lpstr>PowerPoint Presentation</vt:lpstr>
      <vt:lpstr>Percentage of High School Students Who Used a Shot (e.g., Depo-Provera), Patch (e.g., Orthoevra), or Birth Control Ring (e.g., Nuvaring)*</vt:lpstr>
      <vt:lpstr>PowerPoint Presentation</vt:lpstr>
      <vt:lpstr>PowerPoint Presentation</vt:lpstr>
      <vt:lpstr>PowerPoint Presentation</vt:lpstr>
      <vt:lpstr>Percentage of High School Students Who Used Birth Control Pills; an IUD or Implant; or a Shot, Patch, or Birth Control Ring*</vt:lpstr>
      <vt:lpstr>PowerPoint Presentation</vt:lpstr>
      <vt:lpstr>PowerPoint Presentation</vt:lpstr>
      <vt:lpstr>PowerPoint Presentation</vt:lpstr>
      <vt:lpstr>Percentage of High School Students Who Used Both a Condom During and Birth Control Pills; an IUD or Implant; or a Shot, Patch, or Birth Control Ring Before Last Sexual Intercourse*</vt:lpstr>
      <vt:lpstr>PowerPoint Presentation</vt:lpstr>
      <vt:lpstr>PowerPoint Presentation</vt:lpstr>
      <vt:lpstr>PowerPoint Presentation</vt:lpstr>
      <vt:lpstr>Percentage of High School Students Who Did Not Use Any Method to Prevent Pregnancy*</vt:lpstr>
      <vt:lpstr>PowerPoint Presentation</vt:lpstr>
      <vt:lpstr>PowerPoint Presentation</vt:lpstr>
      <vt:lpstr>PowerPoint Presentation</vt:lpstr>
      <vt:lpstr>Percentage of High School Students Who Drank Alcohol or Used Drugs Before Last Sexual Intercourse*</vt:lpstr>
      <vt:lpstr>PowerPoint Presentation</vt:lpstr>
      <vt:lpstr>PowerPoint Presentation</vt:lpstr>
      <vt:lpstr>PowerPoint Presentation</vt:lpstr>
      <vt:lpstr>Percentage of High School Students Who Were Ever Tested for Human Immunodeficiency Virus (Hiv)*</vt:lpstr>
    </vt:vector>
  </TitlesOfParts>
  <Company>Centers for Disease Control and Prevention</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Microsoft Office User</cp:lastModifiedBy>
  <cp:revision>155</cp:revision>
  <cp:lastPrinted>2018-05-08T13:55:20Z</cp:lastPrinted>
  <dcterms:created xsi:type="dcterms:W3CDTF">2012-05-31T17:35:52Z</dcterms:created>
  <dcterms:modified xsi:type="dcterms:W3CDTF">2018-12-04T13:53:25Z</dcterms:modified>
</cp:coreProperties>
</file>